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1032" r:id="rId2"/>
    <p:sldId id="1004" r:id="rId3"/>
    <p:sldId id="1028" r:id="rId4"/>
    <p:sldId id="1033" r:id="rId5"/>
    <p:sldId id="1037" r:id="rId6"/>
    <p:sldId id="1038" r:id="rId7"/>
    <p:sldId id="1031" r:id="rId8"/>
    <p:sldId id="1029" r:id="rId9"/>
    <p:sldId id="1030" r:id="rId10"/>
    <p:sldId id="963" r:id="rId11"/>
    <p:sldId id="1035" r:id="rId12"/>
    <p:sldId id="1036" r:id="rId13"/>
  </p:sldIdLst>
  <p:sldSz cx="12192000" cy="6858000"/>
  <p:notesSz cx="6858000" cy="9144000"/>
  <p:defaultTextStyle>
    <a:defPPr>
      <a:defRPr lang="ru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66"/>
    <p:restoredTop sz="94089"/>
  </p:normalViewPr>
  <p:slideViewPr>
    <p:cSldViewPr snapToGrid="0">
      <p:cViewPr varScale="1">
        <p:scale>
          <a:sx n="101" d="100"/>
          <a:sy n="101" d="100"/>
        </p:scale>
        <p:origin x="13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C83F1-9F15-BF43-B727-210878A41E3F}" type="doc">
      <dgm:prSet loTypeId="urn:microsoft.com/office/officeart/2005/8/layout/radial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24FE95-3666-3B4A-B516-3C98B4032204}">
      <dgm:prSet phldrT="[Текст]"/>
      <dgm:spPr>
        <a:gradFill rotWithShape="0">
          <a:gsLst>
            <a:gs pos="0">
              <a:schemeClr val="accent1">
                <a:lumMod val="75000"/>
                <a:alpha val="63849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2000000" scaled="0"/>
        </a:gradFill>
        <a:ln>
          <a:noFill/>
        </a:ln>
      </dgm:spPr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Digital promotion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10D9ED68-EA4F-A548-B1AF-5507BC941F86}" type="parTrans" cxnId="{3F050D91-73C3-484B-A5BE-8CA529EF3272}">
      <dgm:prSet/>
      <dgm:spPr/>
      <dgm:t>
        <a:bodyPr/>
        <a:lstStyle/>
        <a:p>
          <a:endParaRPr lang="ru-RU"/>
        </a:p>
      </dgm:t>
    </dgm:pt>
    <dgm:pt modelId="{1B2229DF-5E8F-084E-A691-CAB59FDC6A7E}" type="sibTrans" cxnId="{3F050D91-73C3-484B-A5BE-8CA529EF3272}">
      <dgm:prSet/>
      <dgm:spPr/>
      <dgm:t>
        <a:bodyPr/>
        <a:lstStyle/>
        <a:p>
          <a:endParaRPr lang="ru-RU"/>
        </a:p>
      </dgm:t>
    </dgm:pt>
    <dgm:pt modelId="{DE714BAE-B7A8-9142-B6D1-F228F8F914AD}">
      <dgm:prSet phldrT="[Текст]"/>
      <dgm:spPr/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Media campaign in Global PERENIO site, Instagram and Facebook with traffic to the partners’ site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DBE99E42-26EC-3441-BB50-0A06E4587150}" type="parTrans" cxnId="{5CF0D4B1-9211-CA4B-9AA7-94BF75D74EB2}">
      <dgm:prSet/>
      <dgm:spPr/>
      <dgm:t>
        <a:bodyPr/>
        <a:lstStyle/>
        <a:p>
          <a:endParaRPr lang="ru-RU"/>
        </a:p>
      </dgm:t>
    </dgm:pt>
    <dgm:pt modelId="{41BF5A75-22C4-E94C-A837-479FD18B8217}" type="sibTrans" cxnId="{5CF0D4B1-9211-CA4B-9AA7-94BF75D74EB2}">
      <dgm:prSet/>
      <dgm:spPr/>
      <dgm:t>
        <a:bodyPr/>
        <a:lstStyle/>
        <a:p>
          <a:endParaRPr lang="ru-RU"/>
        </a:p>
      </dgm:t>
    </dgm:pt>
    <dgm:pt modelId="{EAC2BADE-7A8A-444A-B192-65D16BAC46C5}">
      <dgm:prSet phldrT="[Текст]"/>
      <dgm:spPr/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Paid media (traffic to the partners' site)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78DD0008-D069-6C43-82EC-E549B601F191}" type="parTrans" cxnId="{60083027-13B5-8942-879C-63F630059F8A}">
      <dgm:prSet/>
      <dgm:spPr/>
      <dgm:t>
        <a:bodyPr/>
        <a:lstStyle/>
        <a:p>
          <a:endParaRPr lang="ru-RU"/>
        </a:p>
      </dgm:t>
    </dgm:pt>
    <dgm:pt modelId="{92B7D038-9380-9B4F-AB19-F74DA834B902}" type="sibTrans" cxnId="{60083027-13B5-8942-879C-63F630059F8A}">
      <dgm:prSet/>
      <dgm:spPr/>
      <dgm:t>
        <a:bodyPr/>
        <a:lstStyle/>
        <a:p>
          <a:endParaRPr lang="ru-RU"/>
        </a:p>
      </dgm:t>
    </dgm:pt>
    <dgm:pt modelId="{868AC4AF-FF06-D348-8CED-793D07D2D426}">
      <dgm:prSet phldrT="[Текст]"/>
      <dgm:spPr>
        <a:gradFill rotWithShape="0">
          <a:gsLst>
            <a:gs pos="0">
              <a:schemeClr val="accent1">
                <a:lumMod val="75000"/>
                <a:alpha val="27868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2000000" scaled="0"/>
        </a:gradFill>
        <a:ln>
          <a:noFill/>
        </a:ln>
      </dgm:spPr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On-line support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215B3169-32DA-6449-8A69-7617E96A79D1}" type="parTrans" cxnId="{0F1975F1-8ED3-C341-9569-C61068A77AB3}">
      <dgm:prSet/>
      <dgm:spPr/>
      <dgm:t>
        <a:bodyPr/>
        <a:lstStyle/>
        <a:p>
          <a:endParaRPr lang="ru-RU"/>
        </a:p>
      </dgm:t>
    </dgm:pt>
    <dgm:pt modelId="{F67592FC-5CDD-EF48-9721-3F0CF0045703}" type="sibTrans" cxnId="{0F1975F1-8ED3-C341-9569-C61068A77AB3}">
      <dgm:prSet/>
      <dgm:spPr/>
      <dgm:t>
        <a:bodyPr/>
        <a:lstStyle/>
        <a:p>
          <a:endParaRPr lang="ru-RU"/>
        </a:p>
      </dgm:t>
    </dgm:pt>
    <dgm:pt modelId="{1BAE6F54-7103-3F4A-BE6D-530E6816FC49}">
      <dgm:prSet phldrT="[Текст]"/>
      <dgm:spPr/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Promotion in e-retail (highlighted product on the partners’ site)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27F86727-6A81-2148-B43E-3F614CADEA84}" type="parTrans" cxnId="{917EF81F-0655-9446-8F92-3B6D926144D5}">
      <dgm:prSet/>
      <dgm:spPr/>
      <dgm:t>
        <a:bodyPr/>
        <a:lstStyle/>
        <a:p>
          <a:endParaRPr lang="ru-RU"/>
        </a:p>
      </dgm:t>
    </dgm:pt>
    <dgm:pt modelId="{D404E5ED-8B36-C34B-AC79-9A5A0F9EF496}" type="sibTrans" cxnId="{917EF81F-0655-9446-8F92-3B6D926144D5}">
      <dgm:prSet/>
      <dgm:spPr/>
      <dgm:t>
        <a:bodyPr/>
        <a:lstStyle/>
        <a:p>
          <a:endParaRPr lang="ru-RU"/>
        </a:p>
      </dgm:t>
    </dgm:pt>
    <dgm:pt modelId="{D2422D41-A046-D747-8D9B-923F20DB89D3}">
      <dgm:prSet phldrT="[Текст]"/>
      <dgm:spPr/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Banners to support promo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06CF49D0-8713-BD44-806A-62BFB6BEDB0A}" type="parTrans" cxnId="{358652AD-A45B-364C-A72D-7CEE37327FD2}">
      <dgm:prSet/>
      <dgm:spPr/>
      <dgm:t>
        <a:bodyPr/>
        <a:lstStyle/>
        <a:p>
          <a:endParaRPr lang="ru-RU"/>
        </a:p>
      </dgm:t>
    </dgm:pt>
    <dgm:pt modelId="{93052CF3-A39B-C54A-9BA4-91C186E37CDE}" type="sibTrans" cxnId="{358652AD-A45B-364C-A72D-7CEE37327FD2}">
      <dgm:prSet/>
      <dgm:spPr/>
      <dgm:t>
        <a:bodyPr/>
        <a:lstStyle/>
        <a:p>
          <a:endParaRPr lang="ru-RU"/>
        </a:p>
      </dgm:t>
    </dgm:pt>
    <dgm:pt modelId="{AA8D20C0-4659-364C-850F-85F347411EA3}">
      <dgm:prSet phldrT="[Текст]"/>
      <dgm:spPr>
        <a:gradFill rotWithShape="0">
          <a:gsLst>
            <a:gs pos="0">
              <a:schemeClr val="accent1">
                <a:lumMod val="75000"/>
                <a:alpha val="59383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2000000" scaled="0"/>
        </a:gradFill>
        <a:ln>
          <a:noFill/>
        </a:ln>
      </dgm:spPr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Off-line support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57E938CB-271D-7645-9CEA-50E232A1271D}" type="parTrans" cxnId="{093C0BE9-A47A-8644-B283-9B20455D6E9A}">
      <dgm:prSet/>
      <dgm:spPr/>
      <dgm:t>
        <a:bodyPr/>
        <a:lstStyle/>
        <a:p>
          <a:endParaRPr lang="ru-RU"/>
        </a:p>
      </dgm:t>
    </dgm:pt>
    <dgm:pt modelId="{6D01B591-057B-4244-8331-1D3165BCEA71}" type="sibTrans" cxnId="{093C0BE9-A47A-8644-B283-9B20455D6E9A}">
      <dgm:prSet/>
      <dgm:spPr/>
      <dgm:t>
        <a:bodyPr/>
        <a:lstStyle/>
        <a:p>
          <a:endParaRPr lang="ru-RU"/>
        </a:p>
      </dgm:t>
    </dgm:pt>
    <dgm:pt modelId="{0016F911-35C1-1043-BB36-713A08F82D47}">
      <dgm:prSet phldrT="[Текст]"/>
      <dgm:spPr/>
      <dgm:t>
        <a:bodyPr/>
        <a:lstStyle/>
        <a:p>
          <a:pPr algn="l"/>
          <a:r>
            <a:rPr lang="en-US">
              <a:solidFill>
                <a:schemeClr val="accent1">
                  <a:lumMod val="50000"/>
                </a:schemeClr>
              </a:solidFill>
            </a:rPr>
            <a:t>Product stoppers in POS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1208AC04-C301-DD4F-9FE7-FCD86E9B5E92}" type="parTrans" cxnId="{709F086F-1830-0B4A-B9EA-7578C5BD6DE1}">
      <dgm:prSet/>
      <dgm:spPr/>
      <dgm:t>
        <a:bodyPr/>
        <a:lstStyle/>
        <a:p>
          <a:endParaRPr lang="ru-RU"/>
        </a:p>
      </dgm:t>
    </dgm:pt>
    <dgm:pt modelId="{ADD71BB5-95CC-344D-A71D-291CAAC53DB2}" type="sibTrans" cxnId="{709F086F-1830-0B4A-B9EA-7578C5BD6DE1}">
      <dgm:prSet/>
      <dgm:spPr/>
      <dgm:t>
        <a:bodyPr/>
        <a:lstStyle/>
        <a:p>
          <a:endParaRPr lang="ru-RU"/>
        </a:p>
      </dgm:t>
    </dgm:pt>
    <dgm:pt modelId="{5EA96A34-5E5E-0A49-8ED4-0CBD365369BC}">
      <dgm:prSet phldrT="[Текст]"/>
      <dgm:spPr/>
      <dgm:t>
        <a:bodyPr/>
        <a:lstStyle/>
        <a:p>
          <a:pPr algn="l"/>
          <a:r>
            <a:rPr lang="en-US">
              <a:solidFill>
                <a:schemeClr val="accent1">
                  <a:lumMod val="50000"/>
                </a:schemeClr>
              </a:solidFill>
            </a:rPr>
            <a:t>Seasonal offers (FLU periods, winter vacations, back-to university) – “1 capsule for free”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5B486C96-41EF-0247-BABA-D3FED3268987}" type="parTrans" cxnId="{DE6237AA-7BD4-5848-9A6B-1950F1EF0512}">
      <dgm:prSet/>
      <dgm:spPr/>
      <dgm:t>
        <a:bodyPr/>
        <a:lstStyle/>
        <a:p>
          <a:endParaRPr lang="ru-RU"/>
        </a:p>
      </dgm:t>
    </dgm:pt>
    <dgm:pt modelId="{9F411CA1-DA6E-5A48-87CC-FE93C3D01A95}" type="sibTrans" cxnId="{DE6237AA-7BD4-5848-9A6B-1950F1EF0512}">
      <dgm:prSet/>
      <dgm:spPr/>
      <dgm:t>
        <a:bodyPr/>
        <a:lstStyle/>
        <a:p>
          <a:endParaRPr lang="ru-RU"/>
        </a:p>
      </dgm:t>
    </dgm:pt>
    <dgm:pt modelId="{56192640-A512-944D-A672-C0045B45D5AE}">
      <dgm:prSet phldrT="[Текст]"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53E84BC5-D87B-6D45-B2A4-3373527C1A80}" type="parTrans" cxnId="{3E2ED320-9E70-154A-B9E3-EC50C0E9C2A9}">
      <dgm:prSet/>
      <dgm:spPr/>
      <dgm:t>
        <a:bodyPr/>
        <a:lstStyle/>
        <a:p>
          <a:endParaRPr lang="ru-RU"/>
        </a:p>
      </dgm:t>
    </dgm:pt>
    <dgm:pt modelId="{899ED25F-EAFA-324A-B486-81BD71C79DD4}" type="sibTrans" cxnId="{3E2ED320-9E70-154A-B9E3-EC50C0E9C2A9}">
      <dgm:prSet/>
      <dgm:spPr/>
      <dgm:t>
        <a:bodyPr/>
        <a:lstStyle/>
        <a:p>
          <a:endParaRPr lang="ru-RU"/>
        </a:p>
      </dgm:t>
    </dgm:pt>
    <dgm:pt modelId="{E0E7F547-1FEB-4C45-B69A-5B7DAE0425A2}">
      <dgm:prSet phldrT="[Текст]"/>
      <dgm:spPr/>
      <dgm:t>
        <a:bodyPr/>
        <a:lstStyle/>
        <a:p>
          <a:r>
            <a:rPr lang="en-US">
              <a:solidFill>
                <a:schemeClr val="accent1">
                  <a:lumMod val="50000"/>
                </a:schemeClr>
              </a:solidFill>
            </a:rPr>
            <a:t>Seasonal offers (FLU periods, winter vacations, back-to university) – “1 capsule for free”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6821DABB-E079-9148-8D7D-2B7971F5FE71}" type="parTrans" cxnId="{20A275F1-3F4E-0749-B4B6-791563E870AE}">
      <dgm:prSet/>
      <dgm:spPr/>
      <dgm:t>
        <a:bodyPr/>
        <a:lstStyle/>
        <a:p>
          <a:endParaRPr lang="ru-RU"/>
        </a:p>
      </dgm:t>
    </dgm:pt>
    <dgm:pt modelId="{3BEA53B0-330A-8548-81D3-9B63F5B6A251}" type="sibTrans" cxnId="{20A275F1-3F4E-0749-B4B6-791563E870AE}">
      <dgm:prSet/>
      <dgm:spPr/>
      <dgm:t>
        <a:bodyPr/>
        <a:lstStyle/>
        <a:p>
          <a:endParaRPr lang="ru-RU"/>
        </a:p>
      </dgm:t>
    </dgm:pt>
    <dgm:pt modelId="{D6A57F79-254B-8348-8577-21CDBF908C20}">
      <dgm:prSet phldrT="[Текст]"/>
      <dgm:spPr/>
      <dgm:t>
        <a:bodyPr/>
        <a:lstStyle/>
        <a:p>
          <a:pPr algn="l"/>
          <a:r>
            <a:rPr lang="en-US">
              <a:solidFill>
                <a:schemeClr val="accent1">
                  <a:lumMod val="50000"/>
                </a:schemeClr>
              </a:solidFill>
            </a:rPr>
            <a:t>Motivation for the sales staff in POS (SELL-OUT Champions)</a:t>
          </a:r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4C74303B-87C9-A747-8846-B7683EF17E1D}" type="parTrans" cxnId="{0D9740C8-5CE5-2B4B-8AC4-992140B07DFD}">
      <dgm:prSet/>
      <dgm:spPr/>
      <dgm:t>
        <a:bodyPr/>
        <a:lstStyle/>
        <a:p>
          <a:endParaRPr lang="ru-RU"/>
        </a:p>
      </dgm:t>
    </dgm:pt>
    <dgm:pt modelId="{385B4982-3583-A440-B064-4A034A67BBAA}" type="sibTrans" cxnId="{0D9740C8-5CE5-2B4B-8AC4-992140B07DFD}">
      <dgm:prSet/>
      <dgm:spPr/>
      <dgm:t>
        <a:bodyPr/>
        <a:lstStyle/>
        <a:p>
          <a:endParaRPr lang="ru-RU"/>
        </a:p>
      </dgm:t>
    </dgm:pt>
    <dgm:pt modelId="{6E9AEC31-219F-4C57-AD6E-31E9804361C0}">
      <dgm:prSet phldr="0"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38CA7901-C299-48AE-967D-6D906D3337E6}" type="parTrans" cxnId="{C267F17C-DD1B-4888-A746-EA300644F42E}">
      <dgm:prSet/>
      <dgm:spPr/>
    </dgm:pt>
    <dgm:pt modelId="{302F4016-B3C7-497F-9CBD-5D9A78809692}" type="sibTrans" cxnId="{C267F17C-DD1B-4888-A746-EA300644F42E}">
      <dgm:prSet/>
      <dgm:spPr/>
    </dgm:pt>
    <dgm:pt modelId="{99633BF8-73F5-2A44-AF4F-4D65B71BC331}" type="pres">
      <dgm:prSet presAssocID="{0C6C83F1-9F15-BF43-B727-210878A41E3F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CA0E9197-DB43-944A-8D55-46806E12F00E}" type="pres">
      <dgm:prSet presAssocID="{0C6C83F1-9F15-BF43-B727-210878A41E3F}" presName="cycle" presStyleCnt="0"/>
      <dgm:spPr/>
    </dgm:pt>
    <dgm:pt modelId="{2952A267-1AC3-5A40-80A8-6134827BA430}" type="pres">
      <dgm:prSet presAssocID="{0C6C83F1-9F15-BF43-B727-210878A41E3F}" presName="centerShape" presStyleCnt="0"/>
      <dgm:spPr/>
    </dgm:pt>
    <dgm:pt modelId="{54DE5B35-CD11-2349-BF68-276527335777}" type="pres">
      <dgm:prSet presAssocID="{0C6C83F1-9F15-BF43-B727-210878A41E3F}" presName="connSite" presStyleLbl="node1" presStyleIdx="0" presStyleCnt="4"/>
      <dgm:spPr/>
    </dgm:pt>
    <dgm:pt modelId="{4052DB85-02B8-7942-AB61-4F8DA40CA83B}" type="pres">
      <dgm:prSet presAssocID="{0C6C83F1-9F15-BF43-B727-210878A41E3F}" presName="visible" presStyleLbl="node1" presStyleIdx="0" presStyleCnt="4" custFlipHor="1" custScaleX="12041" custScaleY="7783" custLinFactNeighborX="-9982" custLinFactNeighborY="-6456"/>
      <dgm:spPr/>
    </dgm:pt>
    <dgm:pt modelId="{D86B84C5-5AE5-224E-A304-13F45F535907}" type="pres">
      <dgm:prSet presAssocID="{10D9ED68-EA4F-A548-B1AF-5507BC941F86}" presName="Name25" presStyleLbl="parChTrans1D1" presStyleIdx="0" presStyleCnt="3"/>
      <dgm:spPr/>
    </dgm:pt>
    <dgm:pt modelId="{9EE5FD05-FCA4-5342-89F2-7A95C4A3019F}" type="pres">
      <dgm:prSet presAssocID="{D624FE95-3666-3B4A-B516-3C98B4032204}" presName="node" presStyleCnt="0"/>
      <dgm:spPr/>
    </dgm:pt>
    <dgm:pt modelId="{3566502B-AE87-9546-9D0B-4744224B002B}" type="pres">
      <dgm:prSet presAssocID="{D624FE95-3666-3B4A-B516-3C98B4032204}" presName="parentNode" presStyleLbl="node1" presStyleIdx="1" presStyleCnt="4" custLinFactNeighborX="51555" custLinFactNeighborY="17414">
        <dgm:presLayoutVars>
          <dgm:chMax val="1"/>
          <dgm:bulletEnabled val="1"/>
        </dgm:presLayoutVars>
      </dgm:prSet>
      <dgm:spPr/>
    </dgm:pt>
    <dgm:pt modelId="{8611A0A3-D093-A344-B74E-F9715E260E61}" type="pres">
      <dgm:prSet presAssocID="{D624FE95-3666-3B4A-B516-3C98B4032204}" presName="childNode" presStyleLbl="revTx" presStyleIdx="0" presStyleCnt="3">
        <dgm:presLayoutVars>
          <dgm:bulletEnabled val="1"/>
        </dgm:presLayoutVars>
      </dgm:prSet>
      <dgm:spPr/>
    </dgm:pt>
    <dgm:pt modelId="{D3DDE7EA-691B-6E48-A82F-92801A645C81}" type="pres">
      <dgm:prSet presAssocID="{215B3169-32DA-6449-8A69-7617E96A79D1}" presName="Name25" presStyleLbl="parChTrans1D1" presStyleIdx="1" presStyleCnt="3"/>
      <dgm:spPr/>
    </dgm:pt>
    <dgm:pt modelId="{A2DBE11F-ACF8-C347-A813-2190CD7EDC19}" type="pres">
      <dgm:prSet presAssocID="{868AC4AF-FF06-D348-8CED-793D07D2D426}" presName="node" presStyleCnt="0"/>
      <dgm:spPr/>
    </dgm:pt>
    <dgm:pt modelId="{3A9D0D54-3FFC-474F-A8BF-05D0537AB86E}" type="pres">
      <dgm:prSet presAssocID="{868AC4AF-FF06-D348-8CED-793D07D2D426}" presName="parentNode" presStyleLbl="node1" presStyleIdx="2" presStyleCnt="4" custLinFactNeighborX="77018" custLinFactNeighborY="11353">
        <dgm:presLayoutVars>
          <dgm:chMax val="1"/>
          <dgm:bulletEnabled val="1"/>
        </dgm:presLayoutVars>
      </dgm:prSet>
      <dgm:spPr/>
    </dgm:pt>
    <dgm:pt modelId="{B1040117-909C-CC40-BD24-EE532DED8861}" type="pres">
      <dgm:prSet presAssocID="{868AC4AF-FF06-D348-8CED-793D07D2D426}" presName="childNode" presStyleLbl="revTx" presStyleIdx="1" presStyleCnt="3">
        <dgm:presLayoutVars>
          <dgm:bulletEnabled val="1"/>
        </dgm:presLayoutVars>
      </dgm:prSet>
      <dgm:spPr/>
    </dgm:pt>
    <dgm:pt modelId="{D9E208DF-3491-C941-82B9-4F9E8DA3182C}" type="pres">
      <dgm:prSet presAssocID="{57E938CB-271D-7645-9CEA-50E232A1271D}" presName="Name25" presStyleLbl="parChTrans1D1" presStyleIdx="2" presStyleCnt="3"/>
      <dgm:spPr/>
    </dgm:pt>
    <dgm:pt modelId="{DDC3852D-6832-664E-8038-06C40F96B799}" type="pres">
      <dgm:prSet presAssocID="{AA8D20C0-4659-364C-850F-85F347411EA3}" presName="node" presStyleCnt="0"/>
      <dgm:spPr/>
    </dgm:pt>
    <dgm:pt modelId="{51D9BEE8-A931-C349-ACA4-46F9941AAA8F}" type="pres">
      <dgm:prSet presAssocID="{AA8D20C0-4659-364C-850F-85F347411EA3}" presName="parentNode" presStyleLbl="node1" presStyleIdx="3" presStyleCnt="4" custLinFactNeighborX="39303" custLinFactNeighborY="811">
        <dgm:presLayoutVars>
          <dgm:chMax val="1"/>
          <dgm:bulletEnabled val="1"/>
        </dgm:presLayoutVars>
      </dgm:prSet>
      <dgm:spPr/>
    </dgm:pt>
    <dgm:pt modelId="{84E1C6DB-7B50-BA42-9477-D56CDCECE793}" type="pres">
      <dgm:prSet presAssocID="{AA8D20C0-4659-364C-850F-85F347411EA3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64EE1901-0796-4CF9-ACF5-F5C0A23A256F}" type="presOf" srcId="{56192640-A512-944D-A672-C0045B45D5AE}" destId="{8611A0A3-D093-A344-B74E-F9715E260E61}" srcOrd="0" destOrd="2" presId="urn:microsoft.com/office/officeart/2005/8/layout/radial2"/>
    <dgm:cxn modelId="{2E809817-40F3-4FBE-A9F2-7C1E864707C5}" type="presOf" srcId="{D624FE95-3666-3B4A-B516-3C98B4032204}" destId="{3566502B-AE87-9546-9D0B-4744224B002B}" srcOrd="0" destOrd="0" presId="urn:microsoft.com/office/officeart/2005/8/layout/radial2"/>
    <dgm:cxn modelId="{917EF81F-0655-9446-8F92-3B6D926144D5}" srcId="{868AC4AF-FF06-D348-8CED-793D07D2D426}" destId="{1BAE6F54-7103-3F4A-BE6D-530E6816FC49}" srcOrd="0" destOrd="0" parTransId="{27F86727-6A81-2148-B43E-3F614CADEA84}" sibTransId="{D404E5ED-8B36-C34B-AC79-9A5A0F9EF496}"/>
    <dgm:cxn modelId="{3E2ED320-9E70-154A-B9E3-EC50C0E9C2A9}" srcId="{D624FE95-3666-3B4A-B516-3C98B4032204}" destId="{56192640-A512-944D-A672-C0045B45D5AE}" srcOrd="2" destOrd="0" parTransId="{53E84BC5-D87B-6D45-B2A4-3373527C1A80}" sibTransId="{899ED25F-EAFA-324A-B486-81BD71C79DD4}"/>
    <dgm:cxn modelId="{60083027-13B5-8942-879C-63F630059F8A}" srcId="{D624FE95-3666-3B4A-B516-3C98B4032204}" destId="{EAC2BADE-7A8A-444A-B192-65D16BAC46C5}" srcOrd="1" destOrd="0" parTransId="{78DD0008-D069-6C43-82EC-E549B601F191}" sibTransId="{92B7D038-9380-9B4F-AB19-F74DA834B902}"/>
    <dgm:cxn modelId="{63E8F438-39FE-471F-848E-A4C0CEEE18EB}" type="presOf" srcId="{5EA96A34-5E5E-0A49-8ED4-0CBD365369BC}" destId="{84E1C6DB-7B50-BA42-9477-D56CDCECE793}" srcOrd="0" destOrd="1" presId="urn:microsoft.com/office/officeart/2005/8/layout/radial2"/>
    <dgm:cxn modelId="{1D57ED3E-1B92-44E9-A7C1-80CFBB0F0DA0}" type="presOf" srcId="{EAC2BADE-7A8A-444A-B192-65D16BAC46C5}" destId="{8611A0A3-D093-A344-B74E-F9715E260E61}" srcOrd="0" destOrd="1" presId="urn:microsoft.com/office/officeart/2005/8/layout/radial2"/>
    <dgm:cxn modelId="{ED90F147-4EF8-48BB-B5C2-604EA5F49025}" type="presOf" srcId="{AA8D20C0-4659-364C-850F-85F347411EA3}" destId="{51D9BEE8-A931-C349-ACA4-46F9941AAA8F}" srcOrd="0" destOrd="0" presId="urn:microsoft.com/office/officeart/2005/8/layout/radial2"/>
    <dgm:cxn modelId="{69104749-1C79-44BA-ADBB-34A3765B0CDF}" type="presOf" srcId="{868AC4AF-FF06-D348-8CED-793D07D2D426}" destId="{3A9D0D54-3FFC-474F-A8BF-05D0537AB86E}" srcOrd="0" destOrd="0" presId="urn:microsoft.com/office/officeart/2005/8/layout/radial2"/>
    <dgm:cxn modelId="{B9738766-A623-AE42-83C1-1394D4172FD9}" type="presOf" srcId="{0C6C83F1-9F15-BF43-B727-210878A41E3F}" destId="{99633BF8-73F5-2A44-AF4F-4D65B71BC331}" srcOrd="0" destOrd="0" presId="urn:microsoft.com/office/officeart/2005/8/layout/radial2"/>
    <dgm:cxn modelId="{B0FBF269-ADA3-416D-BB96-473D39AF1BB2}" type="presOf" srcId="{215B3169-32DA-6449-8A69-7617E96A79D1}" destId="{D3DDE7EA-691B-6E48-A82F-92801A645C81}" srcOrd="0" destOrd="0" presId="urn:microsoft.com/office/officeart/2005/8/layout/radial2"/>
    <dgm:cxn modelId="{7A9DA26D-4BE5-4BF8-B377-FA39270D7BC4}" type="presOf" srcId="{10D9ED68-EA4F-A548-B1AF-5507BC941F86}" destId="{D86B84C5-5AE5-224E-A304-13F45F535907}" srcOrd="0" destOrd="0" presId="urn:microsoft.com/office/officeart/2005/8/layout/radial2"/>
    <dgm:cxn modelId="{709F086F-1830-0B4A-B9EA-7578C5BD6DE1}" srcId="{AA8D20C0-4659-364C-850F-85F347411EA3}" destId="{0016F911-35C1-1043-BB36-713A08F82D47}" srcOrd="0" destOrd="0" parTransId="{1208AC04-C301-DD4F-9FE7-FCD86E9B5E92}" sibTransId="{ADD71BB5-95CC-344D-A71D-291CAAC53DB2}"/>
    <dgm:cxn modelId="{0F249076-5D67-45BB-80B1-BC07DBAD555C}" type="presOf" srcId="{0016F911-35C1-1043-BB36-713A08F82D47}" destId="{84E1C6DB-7B50-BA42-9477-D56CDCECE793}" srcOrd="0" destOrd="0" presId="urn:microsoft.com/office/officeart/2005/8/layout/radial2"/>
    <dgm:cxn modelId="{C4FB737A-E4F8-496B-8D33-6CFC3C8DA5D1}" type="presOf" srcId="{D2422D41-A046-D747-8D9B-923F20DB89D3}" destId="{B1040117-909C-CC40-BD24-EE532DED8861}" srcOrd="0" destOrd="1" presId="urn:microsoft.com/office/officeart/2005/8/layout/radial2"/>
    <dgm:cxn modelId="{C267F17C-DD1B-4888-A746-EA300644F42E}" srcId="{AA8D20C0-4659-364C-850F-85F347411EA3}" destId="{6E9AEC31-219F-4C57-AD6E-31E9804361C0}" srcOrd="3" destOrd="0" parTransId="{38CA7901-C299-48AE-967D-6D906D3337E6}" sibTransId="{302F4016-B3C7-497F-9CBD-5D9A78809692}"/>
    <dgm:cxn modelId="{3F050D91-73C3-484B-A5BE-8CA529EF3272}" srcId="{0C6C83F1-9F15-BF43-B727-210878A41E3F}" destId="{D624FE95-3666-3B4A-B516-3C98B4032204}" srcOrd="0" destOrd="0" parTransId="{10D9ED68-EA4F-A548-B1AF-5507BC941F86}" sibTransId="{1B2229DF-5E8F-084E-A691-CAB59FDC6A7E}"/>
    <dgm:cxn modelId="{56915594-DA98-40B5-915B-3F28BB7243E5}" type="presOf" srcId="{1BAE6F54-7103-3F4A-BE6D-530E6816FC49}" destId="{B1040117-909C-CC40-BD24-EE532DED8861}" srcOrd="0" destOrd="0" presId="urn:microsoft.com/office/officeart/2005/8/layout/radial2"/>
    <dgm:cxn modelId="{2D272C9B-E04B-4EE2-9831-E965D2D8C40D}" type="presOf" srcId="{E0E7F547-1FEB-4C45-B69A-5B7DAE0425A2}" destId="{B1040117-909C-CC40-BD24-EE532DED8861}" srcOrd="0" destOrd="2" presId="urn:microsoft.com/office/officeart/2005/8/layout/radial2"/>
    <dgm:cxn modelId="{DE6237AA-7BD4-5848-9A6B-1950F1EF0512}" srcId="{AA8D20C0-4659-364C-850F-85F347411EA3}" destId="{5EA96A34-5E5E-0A49-8ED4-0CBD365369BC}" srcOrd="1" destOrd="0" parTransId="{5B486C96-41EF-0247-BABA-D3FED3268987}" sibTransId="{9F411CA1-DA6E-5A48-87CC-FE93C3D01A95}"/>
    <dgm:cxn modelId="{358652AD-A45B-364C-A72D-7CEE37327FD2}" srcId="{868AC4AF-FF06-D348-8CED-793D07D2D426}" destId="{D2422D41-A046-D747-8D9B-923F20DB89D3}" srcOrd="1" destOrd="0" parTransId="{06CF49D0-8713-BD44-806A-62BFB6BEDB0A}" sibTransId="{93052CF3-A39B-C54A-9BA4-91C186E37CDE}"/>
    <dgm:cxn modelId="{5CF0D4B1-9211-CA4B-9AA7-94BF75D74EB2}" srcId="{D624FE95-3666-3B4A-B516-3C98B4032204}" destId="{DE714BAE-B7A8-9142-B6D1-F228F8F914AD}" srcOrd="0" destOrd="0" parTransId="{DBE99E42-26EC-3441-BB50-0A06E4587150}" sibTransId="{41BF5A75-22C4-E94C-A837-479FD18B8217}"/>
    <dgm:cxn modelId="{17E182C0-0CAB-4055-A345-53AF83625007}" type="presOf" srcId="{57E938CB-271D-7645-9CEA-50E232A1271D}" destId="{D9E208DF-3491-C941-82B9-4F9E8DA3182C}" srcOrd="0" destOrd="0" presId="urn:microsoft.com/office/officeart/2005/8/layout/radial2"/>
    <dgm:cxn modelId="{0D9740C8-5CE5-2B4B-8AC4-992140B07DFD}" srcId="{AA8D20C0-4659-364C-850F-85F347411EA3}" destId="{D6A57F79-254B-8348-8577-21CDBF908C20}" srcOrd="2" destOrd="0" parTransId="{4C74303B-87C9-A747-8846-B7683EF17E1D}" sibTransId="{385B4982-3583-A440-B064-4A034A67BBAA}"/>
    <dgm:cxn modelId="{2B4096C9-07E5-428D-8A28-AFB91E713115}" type="presOf" srcId="{DE714BAE-B7A8-9142-B6D1-F228F8F914AD}" destId="{8611A0A3-D093-A344-B74E-F9715E260E61}" srcOrd="0" destOrd="0" presId="urn:microsoft.com/office/officeart/2005/8/layout/radial2"/>
    <dgm:cxn modelId="{D386E6CC-6977-44F9-9707-332837AE0AC2}" type="presOf" srcId="{D6A57F79-254B-8348-8577-21CDBF908C20}" destId="{84E1C6DB-7B50-BA42-9477-D56CDCECE793}" srcOrd="0" destOrd="2" presId="urn:microsoft.com/office/officeart/2005/8/layout/radial2"/>
    <dgm:cxn modelId="{A4848EDE-1E2D-471E-9BBB-D76C7282CF3C}" type="presOf" srcId="{6E9AEC31-219F-4C57-AD6E-31E9804361C0}" destId="{84E1C6DB-7B50-BA42-9477-D56CDCECE793}" srcOrd="0" destOrd="3" presId="urn:microsoft.com/office/officeart/2005/8/layout/radial2"/>
    <dgm:cxn modelId="{093C0BE9-A47A-8644-B283-9B20455D6E9A}" srcId="{0C6C83F1-9F15-BF43-B727-210878A41E3F}" destId="{AA8D20C0-4659-364C-850F-85F347411EA3}" srcOrd="2" destOrd="0" parTransId="{57E938CB-271D-7645-9CEA-50E232A1271D}" sibTransId="{6D01B591-057B-4244-8331-1D3165BCEA71}"/>
    <dgm:cxn modelId="{0F1975F1-8ED3-C341-9569-C61068A77AB3}" srcId="{0C6C83F1-9F15-BF43-B727-210878A41E3F}" destId="{868AC4AF-FF06-D348-8CED-793D07D2D426}" srcOrd="1" destOrd="0" parTransId="{215B3169-32DA-6449-8A69-7617E96A79D1}" sibTransId="{F67592FC-5CDD-EF48-9721-3F0CF0045703}"/>
    <dgm:cxn modelId="{20A275F1-3F4E-0749-B4B6-791563E870AE}" srcId="{868AC4AF-FF06-D348-8CED-793D07D2D426}" destId="{E0E7F547-1FEB-4C45-B69A-5B7DAE0425A2}" srcOrd="2" destOrd="0" parTransId="{6821DABB-E079-9148-8D7D-2B7971F5FE71}" sibTransId="{3BEA53B0-330A-8548-81D3-9B63F5B6A251}"/>
    <dgm:cxn modelId="{1DE99868-91A7-4F1D-86B2-F803D52FDB49}" type="presParOf" srcId="{99633BF8-73F5-2A44-AF4F-4D65B71BC331}" destId="{CA0E9197-DB43-944A-8D55-46806E12F00E}" srcOrd="0" destOrd="0" presId="urn:microsoft.com/office/officeart/2005/8/layout/radial2"/>
    <dgm:cxn modelId="{3E128052-7D4C-4EE1-8144-AD9B74AA99BD}" type="presParOf" srcId="{CA0E9197-DB43-944A-8D55-46806E12F00E}" destId="{2952A267-1AC3-5A40-80A8-6134827BA430}" srcOrd="0" destOrd="0" presId="urn:microsoft.com/office/officeart/2005/8/layout/radial2"/>
    <dgm:cxn modelId="{55861A50-17FB-459C-BB1A-ABD636716394}" type="presParOf" srcId="{2952A267-1AC3-5A40-80A8-6134827BA430}" destId="{54DE5B35-CD11-2349-BF68-276527335777}" srcOrd="0" destOrd="0" presId="urn:microsoft.com/office/officeart/2005/8/layout/radial2"/>
    <dgm:cxn modelId="{41641F56-E2C2-4E16-A681-DC963258886B}" type="presParOf" srcId="{2952A267-1AC3-5A40-80A8-6134827BA430}" destId="{4052DB85-02B8-7942-AB61-4F8DA40CA83B}" srcOrd="1" destOrd="0" presId="urn:microsoft.com/office/officeart/2005/8/layout/radial2"/>
    <dgm:cxn modelId="{6A781BE4-D484-48AB-A50C-2C6D60296E0C}" type="presParOf" srcId="{CA0E9197-DB43-944A-8D55-46806E12F00E}" destId="{D86B84C5-5AE5-224E-A304-13F45F535907}" srcOrd="1" destOrd="0" presId="urn:microsoft.com/office/officeart/2005/8/layout/radial2"/>
    <dgm:cxn modelId="{36C01A84-0CFF-41C3-8780-70516612EFB5}" type="presParOf" srcId="{CA0E9197-DB43-944A-8D55-46806E12F00E}" destId="{9EE5FD05-FCA4-5342-89F2-7A95C4A3019F}" srcOrd="2" destOrd="0" presId="urn:microsoft.com/office/officeart/2005/8/layout/radial2"/>
    <dgm:cxn modelId="{ED6DA0C2-1B69-47F5-9062-532E0D023F5F}" type="presParOf" srcId="{9EE5FD05-FCA4-5342-89F2-7A95C4A3019F}" destId="{3566502B-AE87-9546-9D0B-4744224B002B}" srcOrd="0" destOrd="0" presId="urn:microsoft.com/office/officeart/2005/8/layout/radial2"/>
    <dgm:cxn modelId="{7D99551C-7C8F-4CF9-BAD2-E599C2958751}" type="presParOf" srcId="{9EE5FD05-FCA4-5342-89F2-7A95C4A3019F}" destId="{8611A0A3-D093-A344-B74E-F9715E260E61}" srcOrd="1" destOrd="0" presId="urn:microsoft.com/office/officeart/2005/8/layout/radial2"/>
    <dgm:cxn modelId="{62B763D7-F88B-4FE0-87E0-99F7E570FE73}" type="presParOf" srcId="{CA0E9197-DB43-944A-8D55-46806E12F00E}" destId="{D3DDE7EA-691B-6E48-A82F-92801A645C81}" srcOrd="3" destOrd="0" presId="urn:microsoft.com/office/officeart/2005/8/layout/radial2"/>
    <dgm:cxn modelId="{B7449BD8-215D-4F9D-A500-A15DE756D40B}" type="presParOf" srcId="{CA0E9197-DB43-944A-8D55-46806E12F00E}" destId="{A2DBE11F-ACF8-C347-A813-2190CD7EDC19}" srcOrd="4" destOrd="0" presId="urn:microsoft.com/office/officeart/2005/8/layout/radial2"/>
    <dgm:cxn modelId="{23F9CE2A-DCA8-4902-AB38-241ACA47590E}" type="presParOf" srcId="{A2DBE11F-ACF8-C347-A813-2190CD7EDC19}" destId="{3A9D0D54-3FFC-474F-A8BF-05D0537AB86E}" srcOrd="0" destOrd="0" presId="urn:microsoft.com/office/officeart/2005/8/layout/radial2"/>
    <dgm:cxn modelId="{7A4C1E2D-D016-4958-A982-79844FC8395C}" type="presParOf" srcId="{A2DBE11F-ACF8-C347-A813-2190CD7EDC19}" destId="{B1040117-909C-CC40-BD24-EE532DED8861}" srcOrd="1" destOrd="0" presId="urn:microsoft.com/office/officeart/2005/8/layout/radial2"/>
    <dgm:cxn modelId="{546CACC3-6832-4E4B-8A98-A5B7E652BCB6}" type="presParOf" srcId="{CA0E9197-DB43-944A-8D55-46806E12F00E}" destId="{D9E208DF-3491-C941-82B9-4F9E8DA3182C}" srcOrd="5" destOrd="0" presId="urn:microsoft.com/office/officeart/2005/8/layout/radial2"/>
    <dgm:cxn modelId="{F1CF3646-AB93-4864-8370-6BA3142DC96F}" type="presParOf" srcId="{CA0E9197-DB43-944A-8D55-46806E12F00E}" destId="{DDC3852D-6832-664E-8038-06C40F96B799}" srcOrd="6" destOrd="0" presId="urn:microsoft.com/office/officeart/2005/8/layout/radial2"/>
    <dgm:cxn modelId="{A37740D8-24F0-48D8-A624-0945261B7E1A}" type="presParOf" srcId="{DDC3852D-6832-664E-8038-06C40F96B799}" destId="{51D9BEE8-A931-C349-ACA4-46F9941AAA8F}" srcOrd="0" destOrd="0" presId="urn:microsoft.com/office/officeart/2005/8/layout/radial2"/>
    <dgm:cxn modelId="{990EB27E-A2BB-4BF6-87DD-558EFFA74462}" type="presParOf" srcId="{DDC3852D-6832-664E-8038-06C40F96B799}" destId="{84E1C6DB-7B50-BA42-9477-D56CDCECE79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208DF-3491-C941-82B9-4F9E8DA3182C}">
      <dsp:nvSpPr>
        <dsp:cNvPr id="0" name=""/>
        <dsp:cNvSpPr/>
      </dsp:nvSpPr>
      <dsp:spPr>
        <a:xfrm rot="2131775">
          <a:off x="3368562" y="4043741"/>
          <a:ext cx="1550252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1550252" y="244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DDE7EA-691B-6E48-A82F-92801A645C81}">
      <dsp:nvSpPr>
        <dsp:cNvPr id="0" name=""/>
        <dsp:cNvSpPr/>
      </dsp:nvSpPr>
      <dsp:spPr>
        <a:xfrm rot="160089">
          <a:off x="3511624" y="2981931"/>
          <a:ext cx="2314867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2314867" y="244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6B84C5-5AE5-224E-A304-13F45F535907}">
      <dsp:nvSpPr>
        <dsp:cNvPr id="0" name=""/>
        <dsp:cNvSpPr/>
      </dsp:nvSpPr>
      <dsp:spPr>
        <a:xfrm rot="19812778">
          <a:off x="3398170" y="1879804"/>
          <a:ext cx="1736408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1736408" y="244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2DB85-02B8-7942-AB61-4F8DA40CA83B}">
      <dsp:nvSpPr>
        <dsp:cNvPr id="0" name=""/>
        <dsp:cNvSpPr/>
      </dsp:nvSpPr>
      <dsp:spPr>
        <a:xfrm flipH="1">
          <a:off x="2060523" y="2611426"/>
          <a:ext cx="342881" cy="2216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6502B-AE87-9546-9D0B-4744224B002B}">
      <dsp:nvSpPr>
        <dsp:cNvPr id="0" name=""/>
        <dsp:cNvSpPr/>
      </dsp:nvSpPr>
      <dsp:spPr>
        <a:xfrm>
          <a:off x="4914560" y="279957"/>
          <a:ext cx="1594117" cy="1594117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  <a:alpha val="63849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2000000" scaled="0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accent1">
                  <a:lumMod val="50000"/>
                </a:schemeClr>
              </a:solidFill>
            </a:rPr>
            <a:t>Digital promotion</a:t>
          </a:r>
          <a:endParaRPr lang="ru-RU" sz="2000" kern="1200">
            <a:solidFill>
              <a:schemeClr val="accent1">
                <a:lumMod val="50000"/>
              </a:schemeClr>
            </a:solidFill>
          </a:endParaRPr>
        </a:p>
      </dsp:txBody>
      <dsp:txXfrm>
        <a:off x="5148013" y="513410"/>
        <a:ext cx="1127211" cy="1127211"/>
      </dsp:txXfrm>
    </dsp:sp>
    <dsp:sp modelId="{8611A0A3-D093-A344-B74E-F9715E260E61}">
      <dsp:nvSpPr>
        <dsp:cNvPr id="0" name=""/>
        <dsp:cNvSpPr/>
      </dsp:nvSpPr>
      <dsp:spPr>
        <a:xfrm>
          <a:off x="6668089" y="279957"/>
          <a:ext cx="2391176" cy="159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Media campaign in Global PERENIO site, Instagram and Facebook with traffic to the partners’ site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Paid media (traffic to the partners' site)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>
            <a:solidFill>
              <a:schemeClr val="accent1">
                <a:lumMod val="50000"/>
              </a:schemeClr>
            </a:solidFill>
          </a:endParaRPr>
        </a:p>
      </dsp:txBody>
      <dsp:txXfrm>
        <a:off x="6668089" y="279957"/>
        <a:ext cx="2391176" cy="1594117"/>
      </dsp:txXfrm>
    </dsp:sp>
    <dsp:sp modelId="{3A9D0D54-3FFC-474F-A8BF-05D0537AB86E}">
      <dsp:nvSpPr>
        <dsp:cNvPr id="0" name=""/>
        <dsp:cNvSpPr/>
      </dsp:nvSpPr>
      <dsp:spPr>
        <a:xfrm>
          <a:off x="5824310" y="2245772"/>
          <a:ext cx="1708570" cy="1708570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  <a:alpha val="27868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2000000" scaled="0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accent1">
                  <a:lumMod val="50000"/>
                </a:schemeClr>
              </a:solidFill>
            </a:rPr>
            <a:t>On-line support</a:t>
          </a:r>
          <a:endParaRPr lang="ru-RU" sz="2000" kern="1200">
            <a:solidFill>
              <a:schemeClr val="accent1">
                <a:lumMod val="50000"/>
              </a:schemeClr>
            </a:solidFill>
          </a:endParaRPr>
        </a:p>
      </dsp:txBody>
      <dsp:txXfrm>
        <a:off x="6074524" y="2495986"/>
        <a:ext cx="1208142" cy="1208142"/>
      </dsp:txXfrm>
    </dsp:sp>
    <dsp:sp modelId="{B1040117-909C-CC40-BD24-EE532DED8861}">
      <dsp:nvSpPr>
        <dsp:cNvPr id="0" name=""/>
        <dsp:cNvSpPr/>
      </dsp:nvSpPr>
      <dsp:spPr>
        <a:xfrm>
          <a:off x="7703738" y="2245772"/>
          <a:ext cx="2562855" cy="1708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Promotion in e-retail (highlighted product on the partners’ site)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Banners to support promo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Seasonal offers (FLU periods, winter vacations, back-to university) – “1 capsule for free”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</dsp:txBody>
      <dsp:txXfrm>
        <a:off x="7703738" y="2245772"/>
        <a:ext cx="2562855" cy="1708570"/>
      </dsp:txXfrm>
    </dsp:sp>
    <dsp:sp modelId="{51D9BEE8-A931-C349-ACA4-46F9941AAA8F}">
      <dsp:nvSpPr>
        <dsp:cNvPr id="0" name=""/>
        <dsp:cNvSpPr/>
      </dsp:nvSpPr>
      <dsp:spPr>
        <a:xfrm>
          <a:off x="4615443" y="4160822"/>
          <a:ext cx="1708570" cy="1708570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  <a:alpha val="59383"/>
              </a:schemeClr>
            </a:gs>
            <a:gs pos="5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2000000" scaled="0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accent1">
                  <a:lumMod val="50000"/>
                </a:schemeClr>
              </a:solidFill>
            </a:rPr>
            <a:t>Off-line support</a:t>
          </a:r>
          <a:endParaRPr lang="ru-RU" sz="2000" kern="1200">
            <a:solidFill>
              <a:schemeClr val="accent1">
                <a:lumMod val="50000"/>
              </a:schemeClr>
            </a:solidFill>
          </a:endParaRPr>
        </a:p>
      </dsp:txBody>
      <dsp:txXfrm>
        <a:off x="4865657" y="4411036"/>
        <a:ext cx="1208142" cy="1208142"/>
      </dsp:txXfrm>
    </dsp:sp>
    <dsp:sp modelId="{84E1C6DB-7B50-BA42-9477-D56CDCECE793}">
      <dsp:nvSpPr>
        <dsp:cNvPr id="0" name=""/>
        <dsp:cNvSpPr/>
      </dsp:nvSpPr>
      <dsp:spPr>
        <a:xfrm>
          <a:off x="6494871" y="4160822"/>
          <a:ext cx="2562855" cy="1708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Product stoppers in POS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Seasonal offers (FLU periods, winter vacations, back-to university) – “1 capsule for free”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solidFill>
                <a:schemeClr val="accent1">
                  <a:lumMod val="50000"/>
                </a:schemeClr>
              </a:solidFill>
            </a:rPr>
            <a:t>Motivation for the sales staff in POS (SELL-OUT Champions)</a:t>
          </a:r>
          <a:endParaRPr lang="ru-RU" sz="1400" kern="1200">
            <a:solidFill>
              <a:schemeClr val="accent1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>
            <a:solidFill>
              <a:schemeClr val="accent1">
                <a:lumMod val="50000"/>
              </a:schemeClr>
            </a:solidFill>
          </a:endParaRPr>
        </a:p>
      </dsp:txBody>
      <dsp:txXfrm>
        <a:off x="6494871" y="4160822"/>
        <a:ext cx="2562855" cy="1708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CY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4E07B-12D4-2044-9934-74BF0F0AAC66}" type="datetimeFigureOut">
              <a:rPr lang="ru-CY" smtClean="0"/>
              <a:t>3/13/23</a:t>
            </a:fld>
            <a:endParaRPr lang="ru-CY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CY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C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2E96E-DDF8-4146-AEE1-155D31EB204A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089564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73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73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72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6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556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80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49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85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3ECEC-468C-46E5-B617-4794B0C0B37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82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02BE0B-B49B-7C43-9C6A-3FC2D0668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1781D1-3352-224E-8134-820A33A6B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7CDE4B-C366-3845-ADA1-4BC5F418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C4B199-B3E2-AB4B-9310-F6055979B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2F7E59-D496-504B-B88F-26730743C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06165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57E73-0B46-7345-8A0D-D015A447E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C03FAC-DF92-4044-AAB5-6333E94D4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070D37-0924-9B4E-ADCE-3FF77C342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FC70B8-5291-F74A-9A19-A109EAC9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EBA55E-102A-A749-A196-5F07AF917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63697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8A05C-36FF-2542-A8CA-3831847B4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F69DF6-564C-674B-87C0-BBC8D65E6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258EEA-1ACC-5142-8E6B-799DD85DB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88D2FA-0393-0849-8E75-8B3D4C25D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D714E3-7817-B141-ADA3-53E59C02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48370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90F226-36EB-D34D-A51A-952991B7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E590FF-3B3C-2048-B8AE-F7DBB22A8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7077C8-A72D-5449-A878-DAFDD57BB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0CFF04-9B84-4C45-A5B4-E5403B25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7045CF-44BF-1840-B9B2-01C2ED47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DE69FF-48E3-D94A-8AD3-849C6C8C1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60974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FAF6F-5C50-9F4E-BC0C-60DAE5EBB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E962D3-0208-6F40-8B06-3FF52B4BA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D051B8-8B26-274F-A4EC-708A6BE9D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7B0948-5278-3041-B21C-3EAAACA6D7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A517AB-78DA-7547-B494-C00C83017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2B16B0-7A38-0F4E-B42C-AD9E772E3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0CF7D8-2134-9A45-8E85-182F966E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17892A1-7A06-AE47-A456-E64C8F38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73920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F64DE-3C5C-AE42-AD75-C970EE40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D86AE6-2CF8-C54C-91F2-FDB6C2F10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97160F-9E89-A04D-B67A-4B2558E4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4796E41-96FB-684C-95FA-1A24293A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72913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C843572-953C-EA49-8659-2978C89D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5A5BF6-8A9F-C04B-BF37-58575D8BE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556321-F859-3742-8DAE-25B2AE5D0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74188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FE6E9-559B-C248-958D-B408ABB7E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921DCE-BF81-B646-AA4A-497887DE8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B2F5C1-4D4B-C043-995B-D8D55B6A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F1D337-6DC0-2C4D-B714-78C7D7D07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6B35D1-F5CD-9848-BB59-4C47DD354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1D443F-99C3-2145-9189-67CFAB90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179766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E94BB-9C72-5141-B7E3-E9849E08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3D28DD8-98FE-A645-891D-9FD17296AA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C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DE5487-60B4-B14F-A114-2D8F42080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CD438D-7892-CE49-A613-E67C2F9DA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25EDCF-6252-D441-BE1E-A82CA39A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03A2D-5934-9541-9CA6-749C3907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74441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CD8E1-15ED-C94A-A851-2FDFD087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075F82-53AA-AC49-BCE1-1052DC426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1E9949-BDBB-CA40-AD74-8F40ADFD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5E9608-DCD5-E84D-96C3-C8620B3C7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A82EE9-5799-6E41-B4B8-4D30868CD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86184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25A9124-027B-EA4D-AD56-FCF25A98D2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D595EB-7BEB-C44F-BCD2-B04C712C0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DD6E42-F8A3-0F4B-A71B-8A619AA75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19A9D8-0ACC-E44D-A82E-8F52DFDAC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DB6CA-2F2A-0148-B932-2B3591C9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56181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20285-449C-E84A-B90C-9A6006FF9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C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49C83B-DCE8-184E-B4D7-951173026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C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81D87-A715-824A-8870-AB2635BE6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30C8-322A-9541-BE1D-31DE220ECF35}" type="datetimeFigureOut">
              <a:rPr lang="ru-CY" smtClean="0"/>
              <a:t>3/13/23</a:t>
            </a:fld>
            <a:endParaRPr lang="ru-C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37F8EE-F29D-334E-A667-C0CE8BC87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C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DD2CD4-E0A9-B741-A23F-BAEC5703E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94751-3BCA-8C45-BCF8-04ED962CD7AB}" type="slidenum">
              <a:rPr lang="ru-CY" smtClean="0"/>
              <a:t>‹#›</a:t>
            </a:fld>
            <a:endParaRPr lang="ru-CY"/>
          </a:p>
        </p:txBody>
      </p:sp>
    </p:spTree>
    <p:extLst>
      <p:ext uri="{BB962C8B-B14F-4D97-AF65-F5344CB8AC3E}">
        <p14:creationId xmlns:p14="http://schemas.microsoft.com/office/powerpoint/2010/main" val="273909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gif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gif"/><Relationship Id="rId9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trends.google.com/" TargetMode="External"/><Relationship Id="rId3" Type="http://schemas.openxmlformats.org/officeDocument/2006/relationships/image" Target="../media/image39.png"/><Relationship Id="rId7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6.png"/><Relationship Id="rId18" Type="http://schemas.openxmlformats.org/officeDocument/2006/relationships/image" Target="../media/image60.png"/><Relationship Id="rId3" Type="http://schemas.openxmlformats.org/officeDocument/2006/relationships/image" Target="../media/image47.png"/><Relationship Id="rId21" Type="http://schemas.openxmlformats.org/officeDocument/2006/relationships/image" Target="../media/image63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17" Type="http://schemas.openxmlformats.org/officeDocument/2006/relationships/image" Target="../media/image59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1.png"/><Relationship Id="rId10" Type="http://schemas.openxmlformats.org/officeDocument/2006/relationships/image" Target="../media/image53.svg"/><Relationship Id="rId19" Type="http://schemas.openxmlformats.org/officeDocument/2006/relationships/image" Target="../media/image61.svg"/><Relationship Id="rId4" Type="http://schemas.microsoft.com/office/2007/relationships/hdphoto" Target="../media/hdphoto1.wdp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25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microsoft.com/office/2007/relationships/hdphoto" Target="../media/hdphoto2.wdp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4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d.minchenko@asbis.com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gif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0DE6E1FC-E523-0248-AAF0-A86EF9800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pic>
        <p:nvPicPr>
          <p:cNvPr id="23" name="Picture 22" descr="A picture containing shape&#10;&#10;Description automatically generated">
            <a:extLst>
              <a:ext uri="{FF2B5EF4-FFF2-40B4-BE49-F238E27FC236}">
                <a16:creationId xmlns:a16="http://schemas.microsoft.com/office/drawing/2014/main" id="{ABCCC674-6B89-B24A-B0FC-6476C75166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4194" y="4798822"/>
            <a:ext cx="3134311" cy="13074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FDB073-FE23-2747-AE8E-3DAF635B3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698" y="544509"/>
            <a:ext cx="5054600" cy="50673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луэт, пятно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9B425201-270D-064D-9ABE-E80227035C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9271" y="-5186826"/>
            <a:ext cx="8538762" cy="88267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D5AB51-109D-734F-A2C7-D9D1C6C345E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765" y="231292"/>
            <a:ext cx="2709525" cy="2730693"/>
          </a:xfrm>
          <a:prstGeom prst="rect">
            <a:avLst/>
          </a:prstGeom>
        </p:spPr>
      </p:pic>
      <p:sp>
        <p:nvSpPr>
          <p:cNvPr id="17" name="Прямоугольник 2">
            <a:extLst>
              <a:ext uri="{FF2B5EF4-FFF2-40B4-BE49-F238E27FC236}">
                <a16:creationId xmlns:a16="http://schemas.microsoft.com/office/drawing/2014/main" id="{354CD633-5CE4-2CF6-5DF7-65F7CCB46C60}"/>
              </a:ext>
            </a:extLst>
          </p:cNvPr>
          <p:cNvSpPr/>
          <p:nvPr/>
        </p:nvSpPr>
        <p:spPr>
          <a:xfrm>
            <a:off x="466166" y="3910089"/>
            <a:ext cx="5054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Calibri Light"/>
                <a:cs typeface="Calibri Light"/>
              </a:rPr>
              <a:t>With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Calibri Light"/>
                <a:cs typeface="Calibri Light"/>
              </a:rPr>
              <a:t>CoV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Calibri Light"/>
                <a:cs typeface="Calibri Light"/>
              </a:rPr>
              <a:t> capsule of complex metal ions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 Light"/>
                <a:cs typeface="Calibri Light"/>
              </a:rPr>
              <a:t>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Calibri Light"/>
                <a:cs typeface="Calibri Light"/>
              </a:rPr>
              <a:t>Effective against: 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Calibri Light"/>
                <a:cs typeface="Calibri Light"/>
              </a:rPr>
              <a:t>Human Coronavirus, Influenza A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75172751-CB05-B39E-F04F-2593437B3919}"/>
              </a:ext>
            </a:extLst>
          </p:cNvPr>
          <p:cNvSpPr txBox="1">
            <a:spLocks/>
          </p:cNvSpPr>
          <p:nvPr/>
        </p:nvSpPr>
        <p:spPr>
          <a:xfrm>
            <a:off x="465415" y="1510289"/>
            <a:ext cx="5544400" cy="2394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7200" b="1" baseline="30000">
                <a:solidFill>
                  <a:schemeClr val="tx2">
                    <a:lumMod val="75000"/>
                  </a:schemeClr>
                </a:solidFill>
                <a:cs typeface="Calibri Light" panose="020F0302020204030204" pitchFamily="34" charset="0"/>
              </a:rPr>
              <a:t>COLD PLASMA </a:t>
            </a:r>
            <a:endParaRPr lang="ru-RU"/>
          </a:p>
          <a:p>
            <a:pPr algn="l">
              <a:lnSpc>
                <a:spcPct val="100000"/>
              </a:lnSpc>
            </a:pPr>
            <a:r>
              <a:rPr lang="en-US" sz="7200" b="1" baseline="30000">
                <a:solidFill>
                  <a:schemeClr val="tx2">
                    <a:lumMod val="75000"/>
                  </a:schemeClr>
                </a:solidFill>
                <a:cs typeface="Calibri Light" panose="020F0302020204030204" pitchFamily="34" charset="0"/>
              </a:rPr>
              <a:t>EMITTER</a:t>
            </a:r>
            <a:endParaRPr lang="en-US" sz="7200" b="1" baseline="3000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 Light" panose="020F0302020204030204" pitchFamily="34" charset="0"/>
            </a:endParaRPr>
          </a:p>
        </p:txBody>
      </p:sp>
      <p:sp>
        <p:nvSpPr>
          <p:cNvPr id="24" name="Прямоугольник 2">
            <a:extLst>
              <a:ext uri="{FF2B5EF4-FFF2-40B4-BE49-F238E27FC236}">
                <a16:creationId xmlns:a16="http://schemas.microsoft.com/office/drawing/2014/main" id="{8FFEB3F0-C218-1AE2-6355-7FDE900089AD}"/>
              </a:ext>
            </a:extLst>
          </p:cNvPr>
          <p:cNvSpPr/>
          <p:nvPr/>
        </p:nvSpPr>
        <p:spPr>
          <a:xfrm>
            <a:off x="454161" y="4888110"/>
            <a:ext cx="5341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ru-LV">
                <a:solidFill>
                  <a:schemeClr val="bg2">
                    <a:lumMod val="75000"/>
                  </a:schemeClr>
                </a:solidFill>
              </a:rPr>
              <a:t>According to laboratory tests, PERENIO through Cold Plasma technology reduces the viral load in the air</a:t>
            </a:r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6" name="Picture 25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E744A453-628D-7421-DE3B-67415A099F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244" y="1619463"/>
            <a:ext cx="3575205" cy="44792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7BECEC-4A67-204B-96F0-9E642EA83F8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34189">
            <a:off x="8177644" y="5257936"/>
            <a:ext cx="441145" cy="3572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409ED5-C169-E007-998C-06AF38357B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3576" y="2275911"/>
            <a:ext cx="2517549" cy="30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4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0CDE2A-6012-CD47-ADDD-95BAA17DE452}"/>
              </a:ext>
            </a:extLst>
          </p:cNvPr>
          <p:cNvSpPr/>
          <p:nvPr/>
        </p:nvSpPr>
        <p:spPr>
          <a:xfrm>
            <a:off x="-12700" y="-10398"/>
            <a:ext cx="12204700" cy="69321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30000">
                <a:schemeClr val="tx2">
                  <a:lumMod val="60000"/>
                  <a:lumOff val="40000"/>
                </a:schemeClr>
              </a:gs>
              <a:gs pos="79000">
                <a:schemeClr val="tx2">
                  <a:lumMod val="75000"/>
                </a:schemeClr>
              </a:gs>
            </a:gsLst>
            <a:lin ang="13500000" scaled="1"/>
            <a:tileRect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794D8CC-9C89-D2D7-D15F-2BFFFA6FF3FA}"/>
              </a:ext>
            </a:extLst>
          </p:cNvPr>
          <p:cNvSpPr/>
          <p:nvPr/>
        </p:nvSpPr>
        <p:spPr>
          <a:xfrm>
            <a:off x="6675484" y="-3083"/>
            <a:ext cx="5516516" cy="6940992"/>
          </a:xfrm>
          <a:prstGeom prst="rect">
            <a:avLst/>
          </a:prstGeom>
          <a:gradFill flip="none" rotWithShape="1">
            <a:gsLst>
              <a:gs pos="3000">
                <a:schemeClr val="accent1">
                  <a:lumMod val="75000"/>
                  <a:alpha val="35000"/>
                </a:schemeClr>
              </a:gs>
              <a:gs pos="50000">
                <a:schemeClr val="accent1">
                  <a:lumMod val="50000"/>
                  <a:alpha val="50000"/>
                </a:schemeClr>
              </a:gs>
              <a:gs pos="100000">
                <a:schemeClr val="bg2">
                  <a:lumMod val="10000"/>
                  <a:alpha val="17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442C12-778A-0C4A-81E0-BC26C263217C}"/>
              </a:ext>
            </a:extLst>
          </p:cNvPr>
          <p:cNvSpPr txBox="1"/>
          <p:nvPr/>
        </p:nvSpPr>
        <p:spPr>
          <a:xfrm>
            <a:off x="159460" y="540774"/>
            <a:ext cx="666598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spc="300">
                <a:solidFill>
                  <a:schemeClr val="bg1"/>
                </a:solidFill>
              </a:rPr>
              <a:t>HOW IT WORKS</a:t>
            </a:r>
            <a:endParaRPr lang="ru-RU" sz="2000" spc="30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C54265-3C84-354B-89CD-04D1C0B816DF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32" name="Picture 3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A9ED97D-21DD-2545-B9A3-AB75FB10C7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9" y="183372"/>
            <a:ext cx="2004872" cy="735733"/>
          </a:xfrm>
          <a:prstGeom prst="rect">
            <a:avLst/>
          </a:prstGeom>
        </p:spPr>
      </p:pic>
      <p:pic>
        <p:nvPicPr>
          <p:cNvPr id="93" name="Рисунок 7" descr="Изображение выглядит как силуэт, пятно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B00BD706-D6CD-5A7F-A5E9-C69FA744DA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89340" y="-6815870"/>
            <a:ext cx="12192000" cy="12603244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BCE24665-778E-5549-84A3-59A73FDFE3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8263" y="2953930"/>
            <a:ext cx="195622" cy="195622"/>
          </a:xfrm>
          <a:prstGeom prst="rect">
            <a:avLst/>
          </a:prstGeom>
        </p:spPr>
      </p:pic>
      <p:pic>
        <p:nvPicPr>
          <p:cNvPr id="46" name="Picture 45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2C691D19-B6CC-A044-8F97-0EDBDE1041E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917" y="3051741"/>
            <a:ext cx="186613" cy="186613"/>
          </a:xfrm>
          <a:prstGeom prst="rect">
            <a:avLst/>
          </a:prstGeom>
        </p:spPr>
      </p:pic>
      <p:pic>
        <p:nvPicPr>
          <p:cNvPr id="47" name="Picture 46" descr="Icon&#10;&#10;Description automatically generated">
            <a:extLst>
              <a:ext uri="{FF2B5EF4-FFF2-40B4-BE49-F238E27FC236}">
                <a16:creationId xmlns:a16="http://schemas.microsoft.com/office/drawing/2014/main" id="{17BC3743-75FE-6442-8B6D-9AA3A41AC0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734" y="2452010"/>
            <a:ext cx="195622" cy="195622"/>
          </a:xfrm>
          <a:prstGeom prst="rect">
            <a:avLst/>
          </a:prstGeom>
        </p:spPr>
      </p:pic>
      <p:pic>
        <p:nvPicPr>
          <p:cNvPr id="51" name="Picture 50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9334A5F1-2C6D-4641-AF19-E5DB4C9896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1982" y="3577734"/>
            <a:ext cx="186613" cy="186613"/>
          </a:xfrm>
          <a:prstGeom prst="rect">
            <a:avLst/>
          </a:prstGeom>
        </p:spPr>
      </p:pic>
      <p:pic>
        <p:nvPicPr>
          <p:cNvPr id="52" name="Picture 51" descr="Icon&#10;&#10;Description automatically generated">
            <a:extLst>
              <a:ext uri="{FF2B5EF4-FFF2-40B4-BE49-F238E27FC236}">
                <a16:creationId xmlns:a16="http://schemas.microsoft.com/office/drawing/2014/main" id="{F4CAA48F-2C1F-8840-ABE7-3A68F35AAB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2783" y="2530438"/>
            <a:ext cx="195622" cy="195622"/>
          </a:xfrm>
          <a:prstGeom prst="rect">
            <a:avLst/>
          </a:prstGeom>
        </p:spPr>
      </p:pic>
      <p:pic>
        <p:nvPicPr>
          <p:cNvPr id="54" name="Picture 53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F084E466-7871-1940-B826-1268B11928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042" y="3605186"/>
            <a:ext cx="186613" cy="186613"/>
          </a:xfrm>
          <a:prstGeom prst="rect">
            <a:avLst/>
          </a:prstGeom>
        </p:spPr>
      </p:pic>
      <p:pic>
        <p:nvPicPr>
          <p:cNvPr id="55" name="Picture 54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99C1B321-30DA-554D-8A4F-6D9FBCCA26C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0394" y="2438367"/>
            <a:ext cx="186613" cy="186613"/>
          </a:xfrm>
          <a:prstGeom prst="rect">
            <a:avLst/>
          </a:prstGeom>
        </p:spPr>
      </p:pic>
      <p:pic>
        <p:nvPicPr>
          <p:cNvPr id="57" name="Picture 56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3E6507B2-1BD1-2845-BB52-C491B0E7E7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460" y="4011586"/>
            <a:ext cx="186613" cy="186613"/>
          </a:xfrm>
          <a:prstGeom prst="rect">
            <a:avLst/>
          </a:prstGeom>
        </p:spPr>
      </p:pic>
      <p:pic>
        <p:nvPicPr>
          <p:cNvPr id="67" name="Picture 66" descr="Icon&#10;&#10;Description automatically generated">
            <a:extLst>
              <a:ext uri="{FF2B5EF4-FFF2-40B4-BE49-F238E27FC236}">
                <a16:creationId xmlns:a16="http://schemas.microsoft.com/office/drawing/2014/main" id="{27B6E522-AD7F-5044-9B36-9549866005B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079" y="2821465"/>
            <a:ext cx="195622" cy="195622"/>
          </a:xfrm>
          <a:prstGeom prst="rect">
            <a:avLst/>
          </a:prstGeom>
        </p:spPr>
      </p:pic>
      <p:pic>
        <p:nvPicPr>
          <p:cNvPr id="68" name="Picture 67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0907169D-8A49-AE47-BBD4-502A8D69E29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6511" y="2857418"/>
            <a:ext cx="116433" cy="116433"/>
          </a:xfrm>
          <a:prstGeom prst="rect">
            <a:avLst/>
          </a:prstGeom>
        </p:spPr>
      </p:pic>
      <p:pic>
        <p:nvPicPr>
          <p:cNvPr id="69" name="Picture 68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6E193C0A-472B-D347-9459-C20A55675D2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644" y="3455022"/>
            <a:ext cx="116433" cy="116433"/>
          </a:xfrm>
          <a:prstGeom prst="rect">
            <a:avLst/>
          </a:prstGeom>
        </p:spPr>
      </p:pic>
      <p:pic>
        <p:nvPicPr>
          <p:cNvPr id="70" name="Picture 69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1ADDC61-7822-B94D-9C2E-04197AC436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844" y="3445785"/>
            <a:ext cx="116433" cy="116433"/>
          </a:xfrm>
          <a:prstGeom prst="rect">
            <a:avLst/>
          </a:prstGeom>
        </p:spPr>
      </p:pic>
      <p:pic>
        <p:nvPicPr>
          <p:cNvPr id="71" name="Picture 70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7ACA4B3-D641-6B4F-887B-246F0BC0851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2262" y="2568330"/>
            <a:ext cx="116433" cy="116433"/>
          </a:xfrm>
          <a:prstGeom prst="rect">
            <a:avLst/>
          </a:prstGeom>
        </p:spPr>
      </p:pic>
      <p:pic>
        <p:nvPicPr>
          <p:cNvPr id="72" name="Picture 71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52E82650-A50D-3243-A3DA-DA41F49DC83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7971" y="2374366"/>
            <a:ext cx="116433" cy="116433"/>
          </a:xfrm>
          <a:prstGeom prst="rect">
            <a:avLst/>
          </a:prstGeom>
        </p:spPr>
      </p:pic>
      <p:pic>
        <p:nvPicPr>
          <p:cNvPr id="73" name="Picture 72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DD0B041-4878-0E48-A251-74B8428B4E5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5316" y="3639750"/>
            <a:ext cx="116433" cy="116433"/>
          </a:xfrm>
          <a:prstGeom prst="rect">
            <a:avLst/>
          </a:prstGeom>
        </p:spPr>
      </p:pic>
      <p:pic>
        <p:nvPicPr>
          <p:cNvPr id="74" name="Picture 73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13970BC9-BF3B-F64E-82D0-9AC3F57B381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0262" y="3796768"/>
            <a:ext cx="116433" cy="116433"/>
          </a:xfrm>
          <a:prstGeom prst="rect">
            <a:avLst/>
          </a:prstGeom>
        </p:spPr>
      </p:pic>
      <p:pic>
        <p:nvPicPr>
          <p:cNvPr id="75" name="Picture 74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99D8A2A7-A36F-8D41-AC7D-B7B53F13ACB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371" y="3270295"/>
            <a:ext cx="116433" cy="116433"/>
          </a:xfrm>
          <a:prstGeom prst="rect">
            <a:avLst/>
          </a:prstGeom>
        </p:spPr>
      </p:pic>
      <p:pic>
        <p:nvPicPr>
          <p:cNvPr id="76" name="Picture 75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4DF6378-79D0-3F47-B2F3-8A483B239D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1498" y="3242585"/>
            <a:ext cx="116433" cy="116433"/>
          </a:xfrm>
          <a:prstGeom prst="rect">
            <a:avLst/>
          </a:prstGeom>
        </p:spPr>
      </p:pic>
      <p:pic>
        <p:nvPicPr>
          <p:cNvPr id="77" name="Picture 76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1CFB358-BC9B-4646-83E8-CFF32FF703D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734" y="3131749"/>
            <a:ext cx="116433" cy="116433"/>
          </a:xfrm>
          <a:prstGeom prst="rect">
            <a:avLst/>
          </a:prstGeom>
        </p:spPr>
      </p:pic>
      <p:pic>
        <p:nvPicPr>
          <p:cNvPr id="78" name="Picture 77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BBD06CF3-4F89-F147-A981-006A1ABDA6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098" y="2826949"/>
            <a:ext cx="116433" cy="116433"/>
          </a:xfrm>
          <a:prstGeom prst="rect">
            <a:avLst/>
          </a:prstGeom>
        </p:spPr>
      </p:pic>
      <p:pic>
        <p:nvPicPr>
          <p:cNvPr id="79" name="Picture 78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6A5E40CA-1DF5-A543-8B94-10DABB27F4A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879" y="3362256"/>
            <a:ext cx="116433" cy="116433"/>
          </a:xfrm>
          <a:prstGeom prst="rect">
            <a:avLst/>
          </a:prstGeom>
        </p:spPr>
      </p:pic>
      <p:pic>
        <p:nvPicPr>
          <p:cNvPr id="80" name="Picture 79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9AD62BED-D694-EB41-A280-1A8E4381F78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2480" y="3039385"/>
            <a:ext cx="116433" cy="116433"/>
          </a:xfrm>
          <a:prstGeom prst="rect">
            <a:avLst/>
          </a:prstGeom>
        </p:spPr>
      </p:pic>
      <p:pic>
        <p:nvPicPr>
          <p:cNvPr id="81" name="Picture 80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24E3141A-D8E5-A04C-9613-1F39BC6B290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844" y="3704403"/>
            <a:ext cx="116433" cy="116433"/>
          </a:xfrm>
          <a:prstGeom prst="rect">
            <a:avLst/>
          </a:prstGeom>
        </p:spPr>
      </p:pic>
      <p:pic>
        <p:nvPicPr>
          <p:cNvPr id="82" name="Picture 81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2E9882DF-70B7-C445-AAB0-B8CF8481EDB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717" y="4350948"/>
            <a:ext cx="116433" cy="116433"/>
          </a:xfrm>
          <a:prstGeom prst="rect">
            <a:avLst/>
          </a:prstGeom>
        </p:spPr>
      </p:pic>
      <p:pic>
        <p:nvPicPr>
          <p:cNvPr id="83" name="Picture 82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D626CECE-C567-D641-8725-4D2D25D460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444" y="3852184"/>
            <a:ext cx="116433" cy="116433"/>
          </a:xfrm>
          <a:prstGeom prst="rect">
            <a:avLst/>
          </a:prstGeom>
        </p:spPr>
      </p:pic>
      <p:pic>
        <p:nvPicPr>
          <p:cNvPr id="84" name="Picture 83" descr="A white circle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ABBE3CA-DFB3-3647-B9AC-DA1A93D05EF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480" y="3953784"/>
            <a:ext cx="116433" cy="116433"/>
          </a:xfrm>
          <a:prstGeom prst="rect">
            <a:avLst/>
          </a:prstGeom>
        </p:spPr>
      </p:pic>
      <p:pic>
        <p:nvPicPr>
          <p:cNvPr id="58" name="Рисунок 4">
            <a:extLst>
              <a:ext uri="{FF2B5EF4-FFF2-40B4-BE49-F238E27FC236}">
                <a16:creationId xmlns:a16="http://schemas.microsoft.com/office/drawing/2014/main" id="{F7ABFF79-3D4D-6115-FB6A-1B44C6D540D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19" y="82381"/>
            <a:ext cx="4214340" cy="424726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8ABA337-5688-A4D6-350E-A7F93215DC3E}"/>
              </a:ext>
            </a:extLst>
          </p:cNvPr>
          <p:cNvSpPr txBox="1"/>
          <p:nvPr/>
        </p:nvSpPr>
        <p:spPr>
          <a:xfrm>
            <a:off x="6958194" y="1269843"/>
            <a:ext cx="5120066" cy="34470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The cold plasma is</a:t>
            </a: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 invisible to the eyes, activated device creates the shield of metal ions from the capsule</a:t>
            </a:r>
            <a:endParaRPr lang="ru-RU" sz="200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This shield is the semi-sphere with a volume of approximately 3 m</a:t>
            </a:r>
            <a:r>
              <a:rPr lang="en-US" sz="2000" baseline="30000">
                <a:solidFill>
                  <a:schemeClr val="bg1"/>
                </a:solidFill>
                <a:ea typeface="+mn-lt"/>
                <a:cs typeface="+mn-lt"/>
              </a:rPr>
              <a:t>3</a:t>
            </a:r>
            <a:endParaRPr lang="lv-LV" sz="2000" baseline="3000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The «-» metal ions “burn” the “+” membrane of the virus leading to its destruction</a:t>
            </a:r>
          </a:p>
          <a:p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85E510-A119-92BC-3D27-366483E719E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281" y="2438134"/>
            <a:ext cx="6487365" cy="5121604"/>
          </a:xfrm>
          <a:prstGeom prst="rect">
            <a:avLst/>
          </a:prstGeom>
        </p:spPr>
      </p:pic>
      <p:pic>
        <p:nvPicPr>
          <p:cNvPr id="3" name="Рисунок 3" descr="Изображение выглядит как украшен&#10;&#10;Автоматически созданное описание">
            <a:extLst>
              <a:ext uri="{FF2B5EF4-FFF2-40B4-BE49-F238E27FC236}">
                <a16:creationId xmlns:a16="http://schemas.microsoft.com/office/drawing/2014/main" id="{D86D0B7E-42CA-45A7-28CB-1A84D4E348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1020" y="4409361"/>
            <a:ext cx="2340864" cy="271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5DAA71B-B5A6-074E-B6F1-89AD4AF71CBF}"/>
              </a:ext>
            </a:extLst>
          </p:cNvPr>
          <p:cNvSpPr txBox="1"/>
          <p:nvPr/>
        </p:nvSpPr>
        <p:spPr>
          <a:xfrm>
            <a:off x="260828" y="5575340"/>
            <a:ext cx="6414655" cy="9148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* “</a:t>
            </a:r>
            <a:r>
              <a:rPr lang="ru-RU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S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ure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Laboratories”, United Kingdom, ”Microbiological review of report D/21/V0177”</a:t>
            </a:r>
          </a:p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** “</a:t>
            </a:r>
            <a:r>
              <a:rPr lang="en-US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Ekolabos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Laboratory”, Poland, </a:t>
            </a:r>
            <a:r>
              <a:rPr lang="ru-RU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"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Biocidal</a:t>
            </a:r>
            <a:r>
              <a:rPr lang="lv-LV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effectiveness</a:t>
            </a:r>
            <a:r>
              <a:rPr lang="lv-LV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assessment</a:t>
            </a:r>
            <a:r>
              <a:rPr lang="lv-LV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report</a:t>
            </a:r>
            <a:r>
              <a:rPr lang="lv-LV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– 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room</a:t>
            </a:r>
            <a:r>
              <a:rPr lang="lv-LV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fogging</a:t>
            </a:r>
            <a:r>
              <a:rPr lang="lv-LV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lv-LV" sz="1000" dirty="0" err="1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disinfection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 “, 29.07.2022</a:t>
            </a:r>
            <a:endParaRPr lang="lv-LV" sz="1000" dirty="0">
              <a:solidFill>
                <a:schemeClr val="tx2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*** Nicosia hospital, Cyprus, Clinical report, 25.10.2021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**** “Laboratory for comprehensive hygiene research”, February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C32A6B-E11F-A66E-3621-331919B27726}"/>
              </a:ext>
            </a:extLst>
          </p:cNvPr>
          <p:cNvSpPr/>
          <p:nvPr/>
        </p:nvSpPr>
        <p:spPr>
          <a:xfrm>
            <a:off x="6675484" y="-3082"/>
            <a:ext cx="5516516" cy="6861082"/>
          </a:xfrm>
          <a:prstGeom prst="rect">
            <a:avLst/>
          </a:prstGeom>
          <a:gradFill flip="none" rotWithShape="1">
            <a:gsLst>
              <a:gs pos="4000">
                <a:schemeClr val="accent1">
                  <a:lumMod val="75000"/>
                  <a:alpha val="58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34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9693C9-9F72-1844-B0E3-95B700F9FC74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BC13AB1A-7776-A246-BC99-4086C57127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ED665F-A5D0-2D49-9F87-EAE5F6C84E02}"/>
              </a:ext>
            </a:extLst>
          </p:cNvPr>
          <p:cNvSpPr txBox="1"/>
          <p:nvPr/>
        </p:nvSpPr>
        <p:spPr>
          <a:xfrm>
            <a:off x="8450082" y="3495191"/>
            <a:ext cx="3531930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600" dirty="0">
              <a:solidFill>
                <a:schemeClr val="tx2">
                  <a:lumMod val="75000"/>
                </a:schemeClr>
              </a:solidFill>
              <a:cs typeface="Segoe UI"/>
            </a:endParaRPr>
          </a:p>
          <a:p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Perenio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Ionic Shield is proved in following tests:</a:t>
            </a:r>
            <a:endParaRPr lang="en-US" sz="1600" b="1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In-vitro culture test (more survived cells in activated device area)*</a:t>
            </a:r>
          </a:p>
          <a:p>
            <a:pPr marL="285750" indent="-285750">
              <a:buFont typeface="Arial"/>
              <a:buChar char="•"/>
            </a:pPr>
            <a:r>
              <a:rPr lang="lv-LV" sz="16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The</a:t>
            </a:r>
            <a:r>
              <a:rPr lang="lv-LV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16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evaluation</a:t>
            </a:r>
            <a:r>
              <a:rPr lang="lv-LV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16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methodology</a:t>
            </a:r>
            <a:r>
              <a:rPr lang="lv-LV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16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from</a:t>
            </a:r>
            <a:r>
              <a:rPr lang="lv-LV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16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the</a:t>
            </a:r>
            <a:r>
              <a:rPr lang="lv-LV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PN-EN 17272:2020-10**</a:t>
            </a:r>
            <a:endParaRPr lang="en-US" sz="160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PCR control with “VIASURE SARS-CoV-2 Real Time Kit”***</a:t>
            </a:r>
            <a:endParaRPr lang="en-US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NO increasing OZON concentration in activated device area****</a:t>
            </a:r>
            <a:endParaRPr lang="en-US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  <a:p>
            <a:pPr marL="285750" indent="-285750">
              <a:buFontTx/>
              <a:buChar char="-"/>
            </a:pPr>
            <a:endParaRPr lang="en-US" sz="1600" dirty="0">
              <a:solidFill>
                <a:schemeClr val="tx2">
                  <a:lumMod val="75000"/>
                </a:schemeClr>
              </a:solidFill>
              <a:cs typeface="Segoe U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316F398-058B-2944-B161-79BCC7774A2D}"/>
              </a:ext>
            </a:extLst>
          </p:cNvPr>
          <p:cNvSpPr/>
          <p:nvPr/>
        </p:nvSpPr>
        <p:spPr>
          <a:xfrm>
            <a:off x="177836" y="551815"/>
            <a:ext cx="8452237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1EAE4B-924C-9B42-8B38-CB74E9C006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389" y="1474688"/>
            <a:ext cx="2565129" cy="3762554"/>
          </a:xfrm>
          <a:prstGeom prst="rect">
            <a:avLst/>
          </a:prstGeom>
          <a:effectLst>
            <a:outerShdw blurRad="250389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1C0EB0-03B9-975D-CF1C-DBD25AB0D43F}"/>
              </a:ext>
            </a:extLst>
          </p:cNvPr>
          <p:cNvSpPr txBox="1"/>
          <p:nvPr/>
        </p:nvSpPr>
        <p:spPr>
          <a:xfrm>
            <a:off x="6977378" y="997597"/>
            <a:ext cx="48168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ru-LV" dirty="0">
                <a:solidFill>
                  <a:schemeClr val="tx2">
                    <a:lumMod val="75000"/>
                  </a:schemeClr>
                </a:solidFill>
              </a:rPr>
              <a:t>According to laboratory tests, PERENIO through Cold Plasma technology reduces the viral load in the air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83C2D7-3913-4A4C-9C83-1AF8CCABE595}"/>
              </a:ext>
            </a:extLst>
          </p:cNvPr>
          <p:cNvSpPr txBox="1"/>
          <p:nvPr/>
        </p:nvSpPr>
        <p:spPr>
          <a:xfrm>
            <a:off x="6977840" y="1900471"/>
            <a:ext cx="4794183" cy="20928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"/>
              </a:rPr>
              <a:t>86,2%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cs typeface="Segoe UI"/>
              </a:rPr>
              <a:t>Virus reduction percentage (Coronavirus 229) within 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"/>
              </a:rPr>
              <a:t>15 hours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400" dirty="0" err="1"/>
              <a:t>Under</a:t>
            </a:r>
            <a:r>
              <a:rPr lang="lv-LV" sz="1400" dirty="0"/>
              <a:t> test </a:t>
            </a:r>
            <a:r>
              <a:rPr lang="lv-LV" sz="1400" dirty="0" err="1"/>
              <a:t>at</a:t>
            </a:r>
            <a:r>
              <a:rPr lang="lv-LV" sz="1400" dirty="0"/>
              <a:t> 20°C, </a:t>
            </a:r>
            <a:r>
              <a:rPr lang="lv-LV" sz="1400" b="1" dirty="0" err="1"/>
              <a:t>in</a:t>
            </a:r>
            <a:r>
              <a:rPr lang="lv-LV" sz="1400" b="1" dirty="0"/>
              <a:t> 12 </a:t>
            </a:r>
            <a:r>
              <a:rPr lang="lv-LV" sz="1400" b="1" dirty="0" err="1"/>
              <a:t>hours</a:t>
            </a:r>
            <a:r>
              <a:rPr lang="lv-LV" sz="1400" b="1" dirty="0"/>
              <a:t> </a:t>
            </a:r>
            <a:r>
              <a:rPr lang="lv-LV" sz="1400" dirty="0" err="1"/>
              <a:t>working</a:t>
            </a:r>
            <a:r>
              <a:rPr lang="lv-LV" sz="1400" dirty="0"/>
              <a:t> </a:t>
            </a:r>
            <a:r>
              <a:rPr lang="lv-LV" sz="1400" dirty="0" err="1"/>
              <a:t>time</a:t>
            </a:r>
            <a:r>
              <a:rPr lang="lv-LV" sz="1400" dirty="0"/>
              <a:t>, </a:t>
            </a:r>
            <a:r>
              <a:rPr lang="lv-LV" sz="1400" dirty="0" err="1"/>
              <a:t>demonstrating</a:t>
            </a:r>
            <a:r>
              <a:rPr lang="lv-LV" sz="1400" dirty="0"/>
              <a:t> </a:t>
            </a:r>
            <a:r>
              <a:rPr lang="lv-LV" sz="1400" dirty="0" err="1"/>
              <a:t>the</a:t>
            </a:r>
            <a:r>
              <a:rPr lang="lv-LV" sz="1400" dirty="0"/>
              <a:t> </a:t>
            </a:r>
            <a:r>
              <a:rPr lang="lv-LV" sz="1400" dirty="0" err="1"/>
              <a:t>following</a:t>
            </a:r>
            <a:r>
              <a:rPr lang="lv-LV" sz="1400" dirty="0"/>
              <a:t> </a:t>
            </a:r>
            <a:r>
              <a:rPr lang="lv-LV" sz="1400" dirty="0" err="1"/>
              <a:t>reduction</a:t>
            </a:r>
            <a:r>
              <a:rPr lang="lv-LV" sz="1400" dirty="0"/>
              <a:t>:</a:t>
            </a:r>
            <a:br>
              <a:rPr lang="lv-LV" sz="1400" dirty="0"/>
            </a:br>
            <a:r>
              <a:rPr lang="lv-LV" sz="1400" dirty="0"/>
              <a:t>- </a:t>
            </a:r>
            <a:r>
              <a:rPr lang="lv-LV" sz="1400" b="1" dirty="0"/>
              <a:t>52,7 %</a:t>
            </a:r>
            <a:r>
              <a:rPr lang="lv-LV" sz="1400" dirty="0"/>
              <a:t> </a:t>
            </a:r>
            <a:r>
              <a:rPr lang="lv-LV" sz="1400" dirty="0" err="1"/>
              <a:t>against</a:t>
            </a:r>
            <a:r>
              <a:rPr lang="lv-LV" sz="1400" dirty="0"/>
              <a:t> </a:t>
            </a:r>
            <a:r>
              <a:rPr lang="lv-LV" sz="1400" b="1" dirty="0" err="1"/>
              <a:t>Influenza</a:t>
            </a:r>
            <a:r>
              <a:rPr lang="lv-LV" sz="1400" b="1" dirty="0"/>
              <a:t> A </a:t>
            </a:r>
            <a:r>
              <a:rPr lang="lv-LV" sz="1400" b="1" dirty="0" err="1"/>
              <a:t>virus</a:t>
            </a:r>
            <a:r>
              <a:rPr lang="lv-LV" sz="1400" b="1" dirty="0"/>
              <a:t> (H3N2) </a:t>
            </a:r>
            <a:r>
              <a:rPr lang="lv-LV" sz="1400" dirty="0"/>
              <a:t>ATCC VR-1679</a:t>
            </a:r>
            <a:br>
              <a:rPr lang="lv-LV" sz="1400" dirty="0"/>
            </a:br>
            <a:r>
              <a:rPr lang="lv-LV" sz="1400" dirty="0"/>
              <a:t>- </a:t>
            </a:r>
            <a:r>
              <a:rPr lang="lv-LV" sz="1400" b="1" dirty="0"/>
              <a:t>46,5 %</a:t>
            </a:r>
            <a:r>
              <a:rPr lang="lv-LV" sz="1400" dirty="0"/>
              <a:t> </a:t>
            </a:r>
            <a:r>
              <a:rPr lang="lv-LV" sz="1400" dirty="0" err="1"/>
              <a:t>against</a:t>
            </a:r>
            <a:r>
              <a:rPr lang="lv-LV" sz="1400" dirty="0"/>
              <a:t> </a:t>
            </a:r>
            <a:r>
              <a:rPr lang="lv-LV" sz="1400" b="1" dirty="0" err="1"/>
              <a:t>Influenza</a:t>
            </a:r>
            <a:r>
              <a:rPr lang="lv-LV" sz="1400" b="1" dirty="0"/>
              <a:t> A </a:t>
            </a:r>
            <a:r>
              <a:rPr lang="lv-LV" sz="1400" b="1" dirty="0" err="1"/>
              <a:t>virus</a:t>
            </a:r>
            <a:r>
              <a:rPr lang="lv-LV" sz="1400" b="1" dirty="0"/>
              <a:t> (H1N1)</a:t>
            </a:r>
            <a:r>
              <a:rPr lang="lv-LV" sz="1400" dirty="0"/>
              <a:t> ATCC VR-1469 </a:t>
            </a:r>
          </a:p>
          <a:p>
            <a:r>
              <a:rPr lang="lv-LV" sz="1400" dirty="0"/>
              <a:t>    - </a:t>
            </a:r>
            <a:r>
              <a:rPr lang="lv-LV" sz="1400" b="1" dirty="0"/>
              <a:t>48,3 %</a:t>
            </a:r>
            <a:r>
              <a:rPr lang="lv-LV" sz="1400" dirty="0"/>
              <a:t> </a:t>
            </a:r>
            <a:r>
              <a:rPr lang="lv-LV" sz="1400" dirty="0" err="1"/>
              <a:t>against</a:t>
            </a:r>
            <a:r>
              <a:rPr lang="lv-LV" sz="1400" dirty="0"/>
              <a:t> </a:t>
            </a:r>
            <a:r>
              <a:rPr lang="lv-LV" sz="1400" b="1" dirty="0" err="1"/>
              <a:t>Human</a:t>
            </a:r>
            <a:r>
              <a:rPr lang="lv-LV" sz="1400" b="1" dirty="0"/>
              <a:t> </a:t>
            </a:r>
            <a:r>
              <a:rPr lang="lv-LV" sz="1400" b="1" dirty="0" err="1"/>
              <a:t>Coronavirus</a:t>
            </a:r>
            <a:r>
              <a:rPr lang="lv-LV" sz="1400" b="1" dirty="0"/>
              <a:t> (229E) </a:t>
            </a:r>
            <a:r>
              <a:rPr lang="lv-LV" sz="1400" dirty="0"/>
              <a:t>ATCC VR-740</a:t>
            </a:r>
            <a:br>
              <a:rPr lang="lv-LV" sz="1400" dirty="0"/>
            </a:br>
            <a:endParaRPr lang="lv-LV" sz="1400" dirty="0"/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C84582F-5819-1DF8-F436-C8BE071549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5161" y="3355965"/>
            <a:ext cx="2036795" cy="2466116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F7F1ECB9-52B2-00D1-7D53-753E476E04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5504" y="4776518"/>
            <a:ext cx="2277000" cy="148795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D92D824-2ED2-C543-3326-9B9E9077F639}"/>
              </a:ext>
            </a:extLst>
          </p:cNvPr>
          <p:cNvSpPr txBox="1"/>
          <p:nvPr/>
        </p:nvSpPr>
        <p:spPr>
          <a:xfrm>
            <a:off x="159460" y="540774"/>
            <a:ext cx="666598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spc="300">
                <a:solidFill>
                  <a:schemeClr val="tx2">
                    <a:lumMod val="75000"/>
                  </a:schemeClr>
                </a:solidFill>
              </a:rPr>
              <a:t>IT'S PROVEN</a:t>
            </a:r>
            <a:endParaRPr lang="ru-RU" sz="2000" spc="3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00384F-763B-93D0-746E-0A6E054DC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41" y="1474688"/>
            <a:ext cx="2773790" cy="376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7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0E745D0-5DE0-1EC7-5106-E8474DBD77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00"/>
          <a:stretch/>
        </p:blipFill>
        <p:spPr>
          <a:xfrm>
            <a:off x="7736" y="1222024"/>
            <a:ext cx="3078651" cy="21904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FFE1054-0DED-2619-FA86-1EE6CC5C4E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49"/>
          <a:stretch/>
        </p:blipFill>
        <p:spPr>
          <a:xfrm>
            <a:off x="3088166" y="3355376"/>
            <a:ext cx="2979267" cy="2112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F0C689-CC2C-D14C-8AC8-C878DD8BED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7856" y="1203670"/>
            <a:ext cx="3133129" cy="21874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1C3AC2-F54E-7045-AD60-4EBADBA742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2262" y="1217450"/>
            <a:ext cx="3205472" cy="2187497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57ED7837-3E57-C84F-A954-86D7A230DB6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id="{5670AE91-46F9-D849-B648-0D1B39B495BC}"/>
              </a:ext>
            </a:extLst>
          </p:cNvPr>
          <p:cNvSpPr/>
          <p:nvPr/>
        </p:nvSpPr>
        <p:spPr>
          <a:xfrm>
            <a:off x="160444" y="570865"/>
            <a:ext cx="2676885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2000" spc="30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USE ANYWHERE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40ABEC-037C-6C47-8513-C40082E3D4C6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1" name="Parallelogram 60">
            <a:extLst>
              <a:ext uri="{FF2B5EF4-FFF2-40B4-BE49-F238E27FC236}">
                <a16:creationId xmlns:a16="http://schemas.microsoft.com/office/drawing/2014/main" id="{AE0F2B1D-453C-E943-BC02-8E96A30421D0}"/>
              </a:ext>
            </a:extLst>
          </p:cNvPr>
          <p:cNvSpPr/>
          <p:nvPr/>
        </p:nvSpPr>
        <p:spPr>
          <a:xfrm>
            <a:off x="5631587" y="4162238"/>
            <a:ext cx="1232762" cy="392796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sz="1200"/>
          </a:p>
        </p:txBody>
      </p:sp>
      <p:sp>
        <p:nvSpPr>
          <p:cNvPr id="65" name="Parallelogram 64">
            <a:extLst>
              <a:ext uri="{FF2B5EF4-FFF2-40B4-BE49-F238E27FC236}">
                <a16:creationId xmlns:a16="http://schemas.microsoft.com/office/drawing/2014/main" id="{C5FC8CFD-3482-664B-914E-648D8E5E045E}"/>
              </a:ext>
            </a:extLst>
          </p:cNvPr>
          <p:cNvSpPr/>
          <p:nvPr/>
        </p:nvSpPr>
        <p:spPr>
          <a:xfrm>
            <a:off x="9755911" y="4159202"/>
            <a:ext cx="1119578" cy="392796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sz="12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6B1B668-5A2A-1114-1C36-3A9871BD3D5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6" y="3394537"/>
            <a:ext cx="3104775" cy="2078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C857C4-2026-66AB-9422-6D1D6545635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600" y="3394537"/>
            <a:ext cx="3578516" cy="20783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22DCC0-9771-212A-FCAC-6E1D27D32D5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7733" y="1194820"/>
            <a:ext cx="3313301" cy="219634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169CC7-45A8-52E9-295B-7B8C95E2F8A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8900" y="3358356"/>
            <a:ext cx="2824686" cy="210260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D9963EA-DA24-6F2E-84D8-B0523DB2CB1F}"/>
              </a:ext>
            </a:extLst>
          </p:cNvPr>
          <p:cNvSpPr txBox="1"/>
          <p:nvPr/>
        </p:nvSpPr>
        <p:spPr>
          <a:xfrm>
            <a:off x="2497938" y="5803115"/>
            <a:ext cx="85399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ru-LV" sz="2000" dirty="0">
                <a:solidFill>
                  <a:schemeClr val="tx2">
                    <a:lumMod val="75000"/>
                  </a:schemeClr>
                </a:solidFill>
              </a:rPr>
              <a:t>Wherever you are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being, whatever you are doing</a:t>
            </a:r>
            <a:r>
              <a:rPr lang="ru-LV" sz="20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PERENIO through </a:t>
            </a:r>
            <a:r>
              <a:rPr lang="ru-LV" sz="2000" dirty="0">
                <a:solidFill>
                  <a:schemeClr val="tx2">
                    <a:lumMod val="75000"/>
                  </a:schemeClr>
                </a:solidFill>
              </a:rPr>
              <a:t>Cold Plasma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technology</a:t>
            </a:r>
            <a:r>
              <a:rPr lang="ru-LV" sz="2000" dirty="0">
                <a:solidFill>
                  <a:schemeClr val="tx2">
                    <a:lumMod val="75000"/>
                  </a:schemeClr>
                </a:solidFill>
              </a:rPr>
              <a:t> has been proven to reduce vir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al load in the air</a:t>
            </a:r>
            <a:r>
              <a:rPr lang="ru-LV" sz="2000" dirty="0">
                <a:solidFill>
                  <a:schemeClr val="tx2">
                    <a:lumMod val="75000"/>
                  </a:schemeClr>
                </a:solidFill>
              </a:rPr>
              <a:t> around you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CF496A31-6C93-A526-2DF6-5092227150DA}"/>
              </a:ext>
            </a:extLst>
          </p:cNvPr>
          <p:cNvSpPr/>
          <p:nvPr/>
        </p:nvSpPr>
        <p:spPr>
          <a:xfrm>
            <a:off x="23129" y="1301211"/>
            <a:ext cx="12170457" cy="392797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40" name="Rectangle 14">
            <a:extLst>
              <a:ext uri="{FF2B5EF4-FFF2-40B4-BE49-F238E27FC236}">
                <a16:creationId xmlns:a16="http://schemas.microsoft.com/office/drawing/2014/main" id="{77D0BA44-6248-5F96-3E83-840286A4DE7B}"/>
              </a:ext>
            </a:extLst>
          </p:cNvPr>
          <p:cNvSpPr/>
          <p:nvPr/>
        </p:nvSpPr>
        <p:spPr>
          <a:xfrm>
            <a:off x="288539" y="1332080"/>
            <a:ext cx="803244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CAR</a:t>
            </a:r>
          </a:p>
        </p:txBody>
      </p:sp>
      <p:sp>
        <p:nvSpPr>
          <p:cNvPr id="41" name="Rectangle 14">
            <a:extLst>
              <a:ext uri="{FF2B5EF4-FFF2-40B4-BE49-F238E27FC236}">
                <a16:creationId xmlns:a16="http://schemas.microsoft.com/office/drawing/2014/main" id="{F305BA96-681B-6EDA-9FC8-8F284442C6A5}"/>
              </a:ext>
            </a:extLst>
          </p:cNvPr>
          <p:cNvSpPr/>
          <p:nvPr/>
        </p:nvSpPr>
        <p:spPr>
          <a:xfrm>
            <a:off x="3174191" y="1332080"/>
            <a:ext cx="1635495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HOME-OFFICE</a:t>
            </a:r>
          </a:p>
        </p:txBody>
      </p:sp>
      <p:sp>
        <p:nvSpPr>
          <p:cNvPr id="42" name="Rectangle 14">
            <a:extLst>
              <a:ext uri="{FF2B5EF4-FFF2-40B4-BE49-F238E27FC236}">
                <a16:creationId xmlns:a16="http://schemas.microsoft.com/office/drawing/2014/main" id="{15C0DAE0-A865-192C-292E-AFBF0965626F}"/>
              </a:ext>
            </a:extLst>
          </p:cNvPr>
          <p:cNvSpPr/>
          <p:nvPr/>
        </p:nvSpPr>
        <p:spPr>
          <a:xfrm>
            <a:off x="7502685" y="1346454"/>
            <a:ext cx="1907748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HOME WITH PETS</a:t>
            </a:r>
          </a:p>
        </p:txBody>
      </p:sp>
      <p:sp>
        <p:nvSpPr>
          <p:cNvPr id="43" name="Rectangle 14">
            <a:extLst>
              <a:ext uri="{FF2B5EF4-FFF2-40B4-BE49-F238E27FC236}">
                <a16:creationId xmlns:a16="http://schemas.microsoft.com/office/drawing/2014/main" id="{FEDA4F84-17B7-1727-4F74-E1C189903652}"/>
              </a:ext>
            </a:extLst>
          </p:cNvPr>
          <p:cNvSpPr/>
          <p:nvPr/>
        </p:nvSpPr>
        <p:spPr>
          <a:xfrm>
            <a:off x="10598837" y="1332080"/>
            <a:ext cx="1551483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PARENTS’ PLACE</a:t>
            </a:r>
          </a:p>
        </p:txBody>
      </p:sp>
      <p:sp>
        <p:nvSpPr>
          <p:cNvPr id="44" name="Parallelogram 43">
            <a:extLst>
              <a:ext uri="{FF2B5EF4-FFF2-40B4-BE49-F238E27FC236}">
                <a16:creationId xmlns:a16="http://schemas.microsoft.com/office/drawing/2014/main" id="{0E7B30C4-D640-F85A-4DC4-8872299217B8}"/>
              </a:ext>
            </a:extLst>
          </p:cNvPr>
          <p:cNvSpPr/>
          <p:nvPr/>
        </p:nvSpPr>
        <p:spPr>
          <a:xfrm>
            <a:off x="35054" y="3517938"/>
            <a:ext cx="12089259" cy="392797"/>
          </a:xfrm>
          <a:prstGeom prst="parallelogram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45" name="Rectangle 14">
            <a:extLst>
              <a:ext uri="{FF2B5EF4-FFF2-40B4-BE49-F238E27FC236}">
                <a16:creationId xmlns:a16="http://schemas.microsoft.com/office/drawing/2014/main" id="{2D0D6968-95EE-3509-AB44-3BABA5B32299}"/>
              </a:ext>
            </a:extLst>
          </p:cNvPr>
          <p:cNvSpPr/>
          <p:nvPr/>
        </p:nvSpPr>
        <p:spPr>
          <a:xfrm>
            <a:off x="3383699" y="3598149"/>
            <a:ext cx="2392659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OFFICE</a:t>
            </a:r>
          </a:p>
        </p:txBody>
      </p:sp>
      <p:sp>
        <p:nvSpPr>
          <p:cNvPr id="47" name="Rectangle 14">
            <a:extLst>
              <a:ext uri="{FF2B5EF4-FFF2-40B4-BE49-F238E27FC236}">
                <a16:creationId xmlns:a16="http://schemas.microsoft.com/office/drawing/2014/main" id="{FBB87104-8363-D323-8618-AC26476D8BAE}"/>
              </a:ext>
            </a:extLst>
          </p:cNvPr>
          <p:cNvSpPr/>
          <p:nvPr/>
        </p:nvSpPr>
        <p:spPr>
          <a:xfrm>
            <a:off x="190417" y="3598149"/>
            <a:ext cx="1972074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RESTAURANT</a:t>
            </a:r>
          </a:p>
        </p:txBody>
      </p:sp>
      <p:sp>
        <p:nvSpPr>
          <p:cNvPr id="48" name="Rectangle 14">
            <a:extLst>
              <a:ext uri="{FF2B5EF4-FFF2-40B4-BE49-F238E27FC236}">
                <a16:creationId xmlns:a16="http://schemas.microsoft.com/office/drawing/2014/main" id="{BC786E92-41E9-5C25-7557-2226C01F02ED}"/>
              </a:ext>
            </a:extLst>
          </p:cNvPr>
          <p:cNvSpPr/>
          <p:nvPr/>
        </p:nvSpPr>
        <p:spPr>
          <a:xfrm>
            <a:off x="9840131" y="3598149"/>
            <a:ext cx="1092896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HOTEL</a:t>
            </a:r>
          </a:p>
        </p:txBody>
      </p:sp>
      <p:sp>
        <p:nvSpPr>
          <p:cNvPr id="49" name="Rectangle 14">
            <a:extLst>
              <a:ext uri="{FF2B5EF4-FFF2-40B4-BE49-F238E27FC236}">
                <a16:creationId xmlns:a16="http://schemas.microsoft.com/office/drawing/2014/main" id="{C51385F2-3138-7B00-8BDD-6EB8830B20AB}"/>
              </a:ext>
            </a:extLst>
          </p:cNvPr>
          <p:cNvSpPr/>
          <p:nvPr/>
        </p:nvSpPr>
        <p:spPr>
          <a:xfrm>
            <a:off x="6246701" y="3598149"/>
            <a:ext cx="1457671" cy="312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33"/>
              </a:spcAft>
            </a:pPr>
            <a:r>
              <a:rPr lang="en-US" sz="140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Segoe UI" panose="020B0502040204020203" pitchFamily="34" charset="0"/>
              </a:rPr>
              <a:t>PUBLIC PLACES</a:t>
            </a:r>
          </a:p>
        </p:txBody>
      </p:sp>
      <p:pic>
        <p:nvPicPr>
          <p:cNvPr id="52" name="Picture 51" descr="A picture containing text&#10;&#10;Description automatically generated">
            <a:extLst>
              <a:ext uri="{FF2B5EF4-FFF2-40B4-BE49-F238E27FC236}">
                <a16:creationId xmlns:a16="http://schemas.microsoft.com/office/drawing/2014/main" id="{E7DD8C0C-5563-9851-1AF6-2DBDDFD6B4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539" y="5467526"/>
            <a:ext cx="2148774" cy="140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3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loor, indoor, room, area&#10;&#10;Description automatically generated">
            <a:extLst>
              <a:ext uri="{FF2B5EF4-FFF2-40B4-BE49-F238E27FC236}">
                <a16:creationId xmlns:a16="http://schemas.microsoft.com/office/drawing/2014/main" id="{90D7B35C-EF7D-1A57-1883-A5B0FB23E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810" b="25210"/>
          <a:stretch/>
        </p:blipFill>
        <p:spPr>
          <a:xfrm>
            <a:off x="0" y="2553543"/>
            <a:ext cx="12192000" cy="43044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B9693C9-9F72-1844-B0E3-95B700F9FC74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BC13AB1A-7776-A246-BC99-4086C57127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316F398-058B-2944-B161-79BCC7774A2D}"/>
              </a:ext>
            </a:extLst>
          </p:cNvPr>
          <p:cNvSpPr/>
          <p:nvPr/>
        </p:nvSpPr>
        <p:spPr>
          <a:xfrm>
            <a:off x="177836" y="551815"/>
            <a:ext cx="8452237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92D824-2ED2-C543-3326-9B9E9077F639}"/>
              </a:ext>
            </a:extLst>
          </p:cNvPr>
          <p:cNvSpPr txBox="1"/>
          <p:nvPr/>
        </p:nvSpPr>
        <p:spPr>
          <a:xfrm>
            <a:off x="159460" y="540774"/>
            <a:ext cx="666598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spc="300" dirty="0">
                <a:solidFill>
                  <a:schemeClr val="tx2">
                    <a:lumMod val="75000"/>
                  </a:schemeClr>
                </a:solidFill>
              </a:rPr>
              <a:t>TO COVER LARGE CLOSED SPACES</a:t>
            </a:r>
            <a:endParaRPr lang="ru-RU" sz="2000" spc="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1C0EB0-03B9-975D-CF1C-DBD25AB0D43F}"/>
              </a:ext>
            </a:extLst>
          </p:cNvPr>
          <p:cNvSpPr txBox="1"/>
          <p:nvPr/>
        </p:nvSpPr>
        <p:spPr>
          <a:xfrm>
            <a:off x="530921" y="1153255"/>
            <a:ext cx="4794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How to equip open space office for safe from virus load?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B343CF-AD32-078C-225B-AE97775009DE}"/>
              </a:ext>
            </a:extLst>
          </p:cNvPr>
          <p:cNvSpPr/>
          <p:nvPr/>
        </p:nvSpPr>
        <p:spPr>
          <a:xfrm>
            <a:off x="0" y="2431805"/>
            <a:ext cx="12192000" cy="141315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359282-5E5C-1BDC-C17B-AB50B0394D93}"/>
              </a:ext>
            </a:extLst>
          </p:cNvPr>
          <p:cNvSpPr/>
          <p:nvPr/>
        </p:nvSpPr>
        <p:spPr>
          <a:xfrm flipV="1">
            <a:off x="0" y="2625695"/>
            <a:ext cx="12192000" cy="42702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554"/>
                </a:schemeClr>
              </a:gs>
              <a:gs pos="100000">
                <a:schemeClr val="tx2">
                  <a:lumMod val="7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39186E-7217-5E79-1EB7-64303A67AB78}"/>
              </a:ext>
            </a:extLst>
          </p:cNvPr>
          <p:cNvSpPr/>
          <p:nvPr/>
        </p:nvSpPr>
        <p:spPr>
          <a:xfrm>
            <a:off x="2714592" y="5860576"/>
            <a:ext cx="926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</a:t>
            </a:r>
            <a:r>
              <a:rPr lang="en-US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  <a:endParaRPr lang="x-none" sz="3200" b="1">
              <a:solidFill>
                <a:schemeClr val="bg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B6A519-C776-21BF-7D72-B5CAF1699823}"/>
              </a:ext>
            </a:extLst>
          </p:cNvPr>
          <p:cNvCxnSpPr>
            <a:cxnSpLocks/>
          </p:cNvCxnSpPr>
          <p:nvPr/>
        </p:nvCxnSpPr>
        <p:spPr>
          <a:xfrm flipH="1">
            <a:off x="5639915" y="5674104"/>
            <a:ext cx="2885899" cy="428427"/>
          </a:xfrm>
          <a:prstGeom prst="straightConnector1">
            <a:avLst/>
          </a:prstGeom>
          <a:ln w="25400">
            <a:solidFill>
              <a:schemeClr val="bg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EEC6692-6B39-2243-3613-1F65D0A3E56A}"/>
              </a:ext>
            </a:extLst>
          </p:cNvPr>
          <p:cNvSpPr/>
          <p:nvPr/>
        </p:nvSpPr>
        <p:spPr>
          <a:xfrm>
            <a:off x="7092229" y="5895490"/>
            <a:ext cx="9268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</a:t>
            </a:r>
            <a:r>
              <a:rPr lang="en-US" sz="32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  <a:endParaRPr lang="x-none" sz="3200" b="1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8B7801-D5BB-3808-778C-8C304986CF01}"/>
              </a:ext>
            </a:extLst>
          </p:cNvPr>
          <p:cNvSpPr/>
          <p:nvPr/>
        </p:nvSpPr>
        <p:spPr>
          <a:xfrm>
            <a:off x="6238080" y="1170122"/>
            <a:ext cx="5476151" cy="182019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9A228E-8279-EF5E-5218-E1A277F46DA6}"/>
              </a:ext>
            </a:extLst>
          </p:cNvPr>
          <p:cNvSpPr txBox="1"/>
          <p:nvPr/>
        </p:nvSpPr>
        <p:spPr>
          <a:xfrm>
            <a:off x="643402" y="1822618"/>
            <a:ext cx="4794183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cs typeface="Segoe UI"/>
              </a:rPr>
              <a:t>Put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Perenio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Ionic Shield to cover every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Segoe UI"/>
              </a:rPr>
              <a:t>60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cs typeface="Segoe UI"/>
              </a:rPr>
              <a:t>square meters</a:t>
            </a:r>
            <a:endParaRPr lang="ru-RU" dirty="0">
              <a:solidFill>
                <a:schemeClr val="tx2">
                  <a:lumMod val="75000"/>
                </a:schemeClr>
              </a:solidFill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cs typeface="Segoe UI"/>
              </a:rPr>
              <a:t>The recommended 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distance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between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devices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is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20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meters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with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a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ceiling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height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of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  <a:cs typeface="Segoe UI"/>
              </a:rPr>
              <a:t> 3 </a:t>
            </a:r>
            <a:r>
              <a:rPr lang="lv-LV" dirty="0" err="1">
                <a:solidFill>
                  <a:schemeClr val="tx2">
                    <a:lumMod val="75000"/>
                  </a:schemeClr>
                </a:solidFill>
                <a:cs typeface="Segoe UI"/>
              </a:rPr>
              <a:t>meters</a:t>
            </a:r>
            <a:endParaRPr lang="en-US" dirty="0">
              <a:solidFill>
                <a:schemeClr val="tx2">
                  <a:lumMod val="75000"/>
                </a:schemeClr>
              </a:solidFill>
              <a:cs typeface="Segoe 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a typeface="Calibri"/>
                <a:cs typeface="Segoe UI"/>
              </a:rPr>
              <a:t>Use it also in public zones of open space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a typeface="Calibri"/>
                <a:cs typeface="Segoe UI"/>
              </a:rPr>
              <a:t>Use only during meetings in meeting room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BB67869-A248-4446-16D6-9DA346D877D6}"/>
              </a:ext>
            </a:extLst>
          </p:cNvPr>
          <p:cNvCxnSpPr>
            <a:cxnSpLocks/>
          </p:cNvCxnSpPr>
          <p:nvPr/>
        </p:nvCxnSpPr>
        <p:spPr>
          <a:xfrm>
            <a:off x="1674254" y="5657411"/>
            <a:ext cx="3405855" cy="406331"/>
          </a:xfrm>
          <a:prstGeom prst="straightConnector1">
            <a:avLst/>
          </a:prstGeom>
          <a:ln w="25400">
            <a:solidFill>
              <a:schemeClr val="bg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691CAD2-32CB-364D-FE32-848951BAE32C}"/>
              </a:ext>
            </a:extLst>
          </p:cNvPr>
          <p:cNvSpPr txBox="1"/>
          <p:nvPr/>
        </p:nvSpPr>
        <p:spPr>
          <a:xfrm>
            <a:off x="9926298" y="2255576"/>
            <a:ext cx="1608818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cs typeface="Segoe UI"/>
              </a:rPr>
              <a:t>Number of cold plasma emitters</a:t>
            </a:r>
            <a:endParaRPr lang="en-US" sz="1400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</p:txBody>
      </p: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BC2FD73E-2777-C08B-0CAE-DDE20D79F8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529" y="1416624"/>
            <a:ext cx="1608818" cy="105131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35C8BFE6-E4F3-8FD3-AD3F-DC95849BA10D}"/>
              </a:ext>
            </a:extLst>
          </p:cNvPr>
          <p:cNvSpPr txBox="1"/>
          <p:nvPr/>
        </p:nvSpPr>
        <p:spPr>
          <a:xfrm>
            <a:off x="9448529" y="1533723"/>
            <a:ext cx="8566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chemeClr val="tx2">
                    <a:lumMod val="75000"/>
                  </a:schemeClr>
                </a:solidFill>
              </a:rPr>
              <a:t>=</a:t>
            </a:r>
            <a:endParaRPr lang="en-UA" sz="6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5EC233A-50AA-8155-7AEE-9FEF6CA53B5B}"/>
              </a:ext>
            </a:extLst>
          </p:cNvPr>
          <p:cNvSpPr txBox="1"/>
          <p:nvPr/>
        </p:nvSpPr>
        <p:spPr>
          <a:xfrm>
            <a:off x="6703086" y="2465894"/>
            <a:ext cx="2652111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cs typeface="Segoe UI"/>
              </a:rPr>
              <a:t>Number of meeting rooms</a:t>
            </a:r>
            <a:endParaRPr lang="en-US" sz="1400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963228-E365-8566-C3E2-73B8E894BF94}"/>
              </a:ext>
            </a:extLst>
          </p:cNvPr>
          <p:cNvSpPr txBox="1"/>
          <p:nvPr/>
        </p:nvSpPr>
        <p:spPr>
          <a:xfrm>
            <a:off x="7773444" y="1761070"/>
            <a:ext cx="8566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+</a:t>
            </a:r>
            <a:endParaRPr lang="en-UA" sz="4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B8A5A7-DC49-C3FB-4A52-5A2CF3561D11}"/>
              </a:ext>
            </a:extLst>
          </p:cNvPr>
          <p:cNvSpPr txBox="1"/>
          <p:nvPr/>
        </p:nvSpPr>
        <p:spPr>
          <a:xfrm>
            <a:off x="7211550" y="1269453"/>
            <a:ext cx="8566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S</a:t>
            </a:r>
            <a:endParaRPr lang="en-UA" sz="4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3975F4-A325-20FB-F8EE-0795EC252C9F}"/>
              </a:ext>
            </a:extLst>
          </p:cNvPr>
          <p:cNvSpPr txBox="1"/>
          <p:nvPr/>
        </p:nvSpPr>
        <p:spPr>
          <a:xfrm>
            <a:off x="7477910" y="1409519"/>
            <a:ext cx="85662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cs typeface="Segoe UI"/>
              </a:rPr>
              <a:t>Office</a:t>
            </a:r>
          </a:p>
          <a:p>
            <a:pPr algn="ctr"/>
            <a:r>
              <a:rPr lang="en-US" sz="1400" dirty="0">
                <a:solidFill>
                  <a:schemeClr val="tx2">
                    <a:lumMod val="75000"/>
                  </a:schemeClr>
                </a:solidFill>
                <a:ea typeface="Calibri"/>
                <a:cs typeface="Segoe UI"/>
              </a:rPr>
              <a:t>space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36E468-BC9B-5028-9E75-128FDB3F2E23}"/>
              </a:ext>
            </a:extLst>
          </p:cNvPr>
          <p:cNvSpPr txBox="1"/>
          <p:nvPr/>
        </p:nvSpPr>
        <p:spPr>
          <a:xfrm>
            <a:off x="8134493" y="1256311"/>
            <a:ext cx="1469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/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60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ru-RU" sz="1200" baseline="30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en-UA" sz="1200" baseline="30000" dirty="0"/>
          </a:p>
        </p:txBody>
      </p:sp>
    </p:spTree>
    <p:extLst>
      <p:ext uri="{BB962C8B-B14F-4D97-AF65-F5344CB8AC3E}">
        <p14:creationId xmlns:p14="http://schemas.microsoft.com/office/powerpoint/2010/main" val="2956782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B9693C9-9F72-1844-B0E3-95B700F9FC74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BC13AB1A-7776-A246-BC99-4086C57127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316F398-058B-2944-B161-79BCC7774A2D}"/>
              </a:ext>
            </a:extLst>
          </p:cNvPr>
          <p:cNvSpPr/>
          <p:nvPr/>
        </p:nvSpPr>
        <p:spPr>
          <a:xfrm>
            <a:off x="177836" y="551815"/>
            <a:ext cx="8452237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92D824-2ED2-C543-3326-9B9E9077F639}"/>
              </a:ext>
            </a:extLst>
          </p:cNvPr>
          <p:cNvSpPr txBox="1"/>
          <p:nvPr/>
        </p:nvSpPr>
        <p:spPr>
          <a:xfrm>
            <a:off x="159460" y="540774"/>
            <a:ext cx="666598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spc="300" dirty="0">
                <a:solidFill>
                  <a:schemeClr val="tx2">
                    <a:lumMod val="75000"/>
                  </a:schemeClr>
                </a:solidFill>
              </a:rPr>
              <a:t>COMPETITORS</a:t>
            </a:r>
            <a:endParaRPr lang="ru-RU" sz="2000" spc="3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B67C66F-DC22-E501-09FD-7783364547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445548"/>
              </p:ext>
            </p:extLst>
          </p:nvPr>
        </p:nvGraphicFramePr>
        <p:xfrm>
          <a:off x="539012" y="2652329"/>
          <a:ext cx="11189689" cy="3790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6425">
                  <a:extLst>
                    <a:ext uri="{9D8B030D-6E8A-4147-A177-3AD203B41FA5}">
                      <a16:colId xmlns:a16="http://schemas.microsoft.com/office/drawing/2014/main" val="1801349986"/>
                    </a:ext>
                  </a:extLst>
                </a:gridCol>
                <a:gridCol w="1210629">
                  <a:extLst>
                    <a:ext uri="{9D8B030D-6E8A-4147-A177-3AD203B41FA5}">
                      <a16:colId xmlns:a16="http://schemas.microsoft.com/office/drawing/2014/main" val="3724442471"/>
                    </a:ext>
                  </a:extLst>
                </a:gridCol>
                <a:gridCol w="1598527">
                  <a:extLst>
                    <a:ext uri="{9D8B030D-6E8A-4147-A177-3AD203B41FA5}">
                      <a16:colId xmlns:a16="http://schemas.microsoft.com/office/drawing/2014/main" val="3182884759"/>
                    </a:ext>
                  </a:extLst>
                </a:gridCol>
                <a:gridCol w="1598527">
                  <a:extLst>
                    <a:ext uri="{9D8B030D-6E8A-4147-A177-3AD203B41FA5}">
                      <a16:colId xmlns:a16="http://schemas.microsoft.com/office/drawing/2014/main" val="3365892216"/>
                    </a:ext>
                  </a:extLst>
                </a:gridCol>
                <a:gridCol w="1598527">
                  <a:extLst>
                    <a:ext uri="{9D8B030D-6E8A-4147-A177-3AD203B41FA5}">
                      <a16:colId xmlns:a16="http://schemas.microsoft.com/office/drawing/2014/main" val="898493112"/>
                    </a:ext>
                  </a:extLst>
                </a:gridCol>
                <a:gridCol w="1598527">
                  <a:extLst>
                    <a:ext uri="{9D8B030D-6E8A-4147-A177-3AD203B41FA5}">
                      <a16:colId xmlns:a16="http://schemas.microsoft.com/office/drawing/2014/main" val="1752519967"/>
                    </a:ext>
                  </a:extLst>
                </a:gridCol>
                <a:gridCol w="1598527">
                  <a:extLst>
                    <a:ext uri="{9D8B030D-6E8A-4147-A177-3AD203B41FA5}">
                      <a16:colId xmlns:a16="http://schemas.microsoft.com/office/drawing/2014/main" val="8508321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UV-C lights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Ozon lamps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Air-purifiers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Airborne ionizers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Hydroxyl sterilizers and air purifier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Perenio Ionic Shield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857463"/>
                  </a:ext>
                </a:extLst>
              </a:tr>
              <a:tr h="635221">
                <a:tc>
                  <a:txBody>
                    <a:bodyPr/>
                    <a:lstStyle/>
                    <a:p>
                      <a:pPr algn="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Possibility to use in the presence of humans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741856"/>
                  </a:ext>
                </a:extLst>
              </a:tr>
              <a:tr h="635221">
                <a:tc>
                  <a:txBody>
                    <a:bodyPr/>
                    <a:lstStyle/>
                    <a:p>
                      <a:pPr algn="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Antivirus efficiency in the air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LOW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13598"/>
                  </a:ext>
                </a:extLst>
              </a:tr>
              <a:tr h="635221">
                <a:tc>
                  <a:txBody>
                    <a:bodyPr/>
                    <a:lstStyle/>
                    <a:p>
                      <a:pPr algn="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Antimicrobial efficiency in the air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LOW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864657"/>
                  </a:ext>
                </a:extLst>
              </a:tr>
              <a:tr h="635221">
                <a:tc>
                  <a:txBody>
                    <a:bodyPr/>
                    <a:lstStyle/>
                    <a:p>
                      <a:pPr algn="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Has an independent power supply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YES/NO (depends on size)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397701"/>
                  </a:ext>
                </a:extLst>
              </a:tr>
              <a:tr h="635221">
                <a:tc>
                  <a:txBody>
                    <a:bodyPr/>
                    <a:lstStyle/>
                    <a:p>
                      <a:pPr algn="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Emission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UV-C Rays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Ozone O</a:t>
                      </a:r>
                      <a:r>
                        <a:rPr lang="en-UA" sz="1400" baseline="-25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strong oxidizing agent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</a:t>
                      </a: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 emission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Ions from the air (O</a:t>
                      </a:r>
                      <a:r>
                        <a:rPr lang="en-UA" sz="1400" baseline="-25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, N</a:t>
                      </a:r>
                      <a:r>
                        <a:rPr lang="en-UA" sz="1400" baseline="-25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, N</a:t>
                      </a:r>
                      <a:r>
                        <a:rPr lang="en-UA" sz="1400" baseline="-25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Hydroxyl Radicals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A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High energy ions (K, Mg, Ag, Zn, H, Pt, Au)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404735"/>
                  </a:ext>
                </a:extLst>
              </a:tr>
            </a:tbl>
          </a:graphicData>
        </a:graphic>
      </p:graphicFrame>
      <p:pic>
        <p:nvPicPr>
          <p:cNvPr id="4" name="Picture 3" descr="Calendar&#10;&#10;Description automatically generated">
            <a:extLst>
              <a:ext uri="{FF2B5EF4-FFF2-40B4-BE49-F238E27FC236}">
                <a16:creationId xmlns:a16="http://schemas.microsoft.com/office/drawing/2014/main" id="{85394C0D-818E-E70B-457C-D03DAAAA0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2735" y="1333810"/>
            <a:ext cx="1131213" cy="1675818"/>
          </a:xfrm>
          <a:prstGeom prst="rect">
            <a:avLst/>
          </a:prstGeom>
        </p:spPr>
      </p:pic>
      <p:pic>
        <p:nvPicPr>
          <p:cNvPr id="30" name="Picture 29" descr="A picture containing text&#10;&#10;Description automatically generated">
            <a:extLst>
              <a:ext uri="{FF2B5EF4-FFF2-40B4-BE49-F238E27FC236}">
                <a16:creationId xmlns:a16="http://schemas.microsoft.com/office/drawing/2014/main" id="{8E3D2D5A-3057-D406-7BC6-23F805DB1C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1111" y="1581313"/>
            <a:ext cx="1613570" cy="10544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1504AF-DDA2-63F1-B7B2-7C66B2EBA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3511" y="1545354"/>
            <a:ext cx="917000" cy="1042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6134E6-72BA-67B4-2996-0A667B47CD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6602" y="1494938"/>
            <a:ext cx="685515" cy="1028273"/>
          </a:xfrm>
          <a:prstGeom prst="rect">
            <a:avLst/>
          </a:prstGeom>
        </p:spPr>
      </p:pic>
      <p:pic>
        <p:nvPicPr>
          <p:cNvPr id="11" name="Picture 10" descr="A picture containing cup, indoor, blender, counter&#10;&#10;Description automatically generated">
            <a:extLst>
              <a:ext uri="{FF2B5EF4-FFF2-40B4-BE49-F238E27FC236}">
                <a16:creationId xmlns:a16="http://schemas.microsoft.com/office/drawing/2014/main" id="{8EA67253-FC10-1E3B-CAD5-ED6231386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5321" y="1749159"/>
            <a:ext cx="498602" cy="8451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00DB63-1A4F-4190-B4B5-9CA98D6000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9267" y="1395633"/>
            <a:ext cx="809499" cy="11205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B6984-A366-57DF-DA48-1DA25E05DC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2207" y="1159508"/>
            <a:ext cx="809498" cy="146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3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6099188-D9F5-4CC5-B72C-256118CCE2F6}"/>
              </a:ext>
            </a:extLst>
          </p:cNvPr>
          <p:cNvSpPr/>
          <p:nvPr/>
        </p:nvSpPr>
        <p:spPr>
          <a:xfrm>
            <a:off x="6794654" y="-3082"/>
            <a:ext cx="5397346" cy="6861082"/>
          </a:xfrm>
          <a:prstGeom prst="rect">
            <a:avLst/>
          </a:prstGeom>
          <a:gradFill flip="none" rotWithShape="1">
            <a:gsLst>
              <a:gs pos="4000">
                <a:schemeClr val="accent1">
                  <a:lumMod val="75000"/>
                  <a:alpha val="25000"/>
                </a:schemeClr>
              </a:gs>
              <a:gs pos="50000">
                <a:schemeClr val="accent1">
                  <a:tint val="44500"/>
                  <a:satMod val="160000"/>
                  <a:alpha val="45245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7117F8-090B-170D-F134-C7F9BD6CB170}"/>
              </a:ext>
            </a:extLst>
          </p:cNvPr>
          <p:cNvSpPr txBox="1"/>
          <p:nvPr/>
        </p:nvSpPr>
        <p:spPr>
          <a:xfrm>
            <a:off x="8325841" y="1882735"/>
            <a:ext cx="3948545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2400" b="1" u="sng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Town-folks (20-60), all genders, interested in anti-viral protection</a:t>
            </a:r>
            <a:endParaRPr lang="en-US" sz="20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US" sz="20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US" sz="20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Owners/Administrators/HRs in legal entities with open spaces</a:t>
            </a:r>
            <a:endParaRPr lang="en-US" sz="20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US" sz="20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US" sz="20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Managers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of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big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hospitals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,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taxi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service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and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transportation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companies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(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airports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,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stations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lv-LV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etc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.) </a:t>
            </a:r>
            <a:endParaRPr lang="lv-LV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lv-LV" sz="200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93A765-1FC5-D4E4-8E22-69DC50EF32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829" y="1443843"/>
            <a:ext cx="6301854" cy="1880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6C02F3-5816-92CB-2523-94B480220638}"/>
              </a:ext>
            </a:extLst>
          </p:cNvPr>
          <p:cNvSpPr txBox="1"/>
          <p:nvPr/>
        </p:nvSpPr>
        <p:spPr>
          <a:xfrm>
            <a:off x="518512" y="3437007"/>
            <a:ext cx="506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“how to protect yourself from FLU”</a:t>
            </a:r>
            <a:endParaRPr lang="ru-LV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8475AC-E65E-65AF-70F4-BF762DA6AE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807" y="4139930"/>
            <a:ext cx="6276141" cy="18321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5F8C58-E333-E31B-C0D8-C61EE3F9D619}"/>
              </a:ext>
            </a:extLst>
          </p:cNvPr>
          <p:cNvSpPr txBox="1"/>
          <p:nvPr/>
        </p:nvSpPr>
        <p:spPr>
          <a:xfrm>
            <a:off x="518513" y="5972118"/>
            <a:ext cx="506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tx2">
                    <a:lumMod val="75000"/>
                  </a:schemeClr>
                </a:solidFill>
              </a:rPr>
              <a:t>“how to decrease viral replication”</a:t>
            </a:r>
            <a:endParaRPr lang="ru-LV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074E20-0716-847A-C7D6-06D6EC955E06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BEDF033E-14BA-DA18-10A4-DD4872F8DBAD}"/>
              </a:ext>
            </a:extLst>
          </p:cNvPr>
          <p:cNvSpPr/>
          <p:nvPr/>
        </p:nvSpPr>
        <p:spPr>
          <a:xfrm>
            <a:off x="160444" y="570865"/>
            <a:ext cx="5797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>
                <a:solidFill>
                  <a:schemeClr val="accent1">
                    <a:lumMod val="75000"/>
                  </a:schemeClr>
                </a:solidFill>
              </a:rPr>
              <a:t>TARGET GROUP and DEMAND DRIVERS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E4531B-39DA-0AC5-E676-322021B01D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9974" y="4460192"/>
            <a:ext cx="1511925" cy="1511925"/>
          </a:xfrm>
          <a:prstGeom prst="rect">
            <a:avLst/>
          </a:prstGeom>
          <a:effectLst>
            <a:outerShdw blurRad="167384" dist="38100" dir="2700000" algn="tl" rotWithShape="0">
              <a:schemeClr val="accent1">
                <a:lumMod val="50000"/>
                <a:alpha val="40000"/>
              </a:scheme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DF6DA7E-31F4-DFBB-6B27-5544F1E614FF}"/>
              </a:ext>
            </a:extLst>
          </p:cNvPr>
          <p:cNvSpPr txBox="1"/>
          <p:nvPr/>
        </p:nvSpPr>
        <p:spPr>
          <a:xfrm>
            <a:off x="7220941" y="1409726"/>
            <a:ext cx="615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tx2">
                    <a:lumMod val="75000"/>
                  </a:schemeClr>
                </a:solidFill>
              </a:rPr>
              <a:t>There ate THREE targets: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77E0D3-DB8F-AAFF-CC17-3A31B10B98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842" y="3149666"/>
            <a:ext cx="1511925" cy="1511925"/>
          </a:xfrm>
          <a:prstGeom prst="rect">
            <a:avLst/>
          </a:prstGeom>
          <a:effectLst>
            <a:outerShdw blurRad="295053" dist="50800" dir="5400000" sx="86000" sy="86000" algn="ctr" rotWithShape="0">
              <a:srgbClr val="000000">
                <a:alpha val="6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F814152-8CCA-C3CF-4B54-D7171BDE7BB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841" y="1925082"/>
            <a:ext cx="1511925" cy="1511925"/>
          </a:xfrm>
          <a:prstGeom prst="rect">
            <a:avLst/>
          </a:prstGeom>
          <a:effectLst>
            <a:outerShdw blurRad="304629" dist="50800" dir="5400000" sx="37000" sy="37000" algn="ctr" rotWithShape="0">
              <a:srgbClr val="000000">
                <a:alpha val="66764"/>
              </a:srgbClr>
            </a:outerShdw>
          </a:effectLst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078B3B3D-2735-F6EC-D2D5-070122AB3D9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81F3F4-66E5-B652-1772-42FEBA71E62B}"/>
              </a:ext>
            </a:extLst>
          </p:cNvPr>
          <p:cNvSpPr txBox="1"/>
          <p:nvPr/>
        </p:nvSpPr>
        <p:spPr>
          <a:xfrm>
            <a:off x="597887" y="6345181"/>
            <a:ext cx="506954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Source: </a:t>
            </a:r>
            <a:r>
              <a:rPr lang="en-US" sz="1600" u="sng" dirty="0">
                <a:ea typeface="+mn-lt"/>
                <a:cs typeface="+mn-lt"/>
                <a:hlinkClick r:id="rId8"/>
              </a:rPr>
              <a:t>https://trends.google.com</a:t>
            </a:r>
            <a:endParaRPr lang="ru-RU" sz="1600">
              <a:solidFill>
                <a:schemeClr val="tx2">
                  <a:lumMod val="7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0583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EF6B302-B35D-36AB-4E7A-EB4511A79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568378"/>
              </p:ext>
            </p:extLst>
          </p:nvPr>
        </p:nvGraphicFramePr>
        <p:xfrm>
          <a:off x="1042893" y="817580"/>
          <a:ext cx="10470234" cy="5869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AA14317-FEAF-A194-3E5D-4ABDDCA29E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B4A3DE-427C-73D6-A344-C47E4A5B0A5D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B1077B42-1601-CF02-291F-32266509C901}"/>
              </a:ext>
            </a:extLst>
          </p:cNvPr>
          <p:cNvSpPr/>
          <p:nvPr/>
        </p:nvSpPr>
        <p:spPr>
          <a:xfrm>
            <a:off x="160444" y="570865"/>
            <a:ext cx="5797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>
                <a:solidFill>
                  <a:schemeClr val="accent1">
                    <a:lumMod val="75000"/>
                  </a:schemeClr>
                </a:solidFill>
              </a:rPr>
              <a:t>MARKETING MIX AND SUPPORT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043096-9528-D4BF-012B-C7C8B4FB223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02" y="1217690"/>
            <a:ext cx="4629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67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D57F6F4-B603-6347-3F5E-E121C04A04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CE031C-228C-7C5E-9860-6A2574955406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1B20A852-214A-523D-F288-94F099E1F9A2}"/>
              </a:ext>
            </a:extLst>
          </p:cNvPr>
          <p:cNvSpPr/>
          <p:nvPr/>
        </p:nvSpPr>
        <p:spPr>
          <a:xfrm>
            <a:off x="160444" y="570865"/>
            <a:ext cx="5797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 dirty="0">
                <a:solidFill>
                  <a:schemeClr val="accent1">
                    <a:lumMod val="75000"/>
                  </a:schemeClr>
                </a:solidFill>
              </a:rPr>
              <a:t>OFF-LINE Support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4C7449-6EA4-8437-A23E-35C014211FC3}"/>
              </a:ext>
            </a:extLst>
          </p:cNvPr>
          <p:cNvSpPr txBox="1"/>
          <p:nvPr/>
        </p:nvSpPr>
        <p:spPr>
          <a:xfrm>
            <a:off x="490586" y="955664"/>
            <a:ext cx="6053649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600" dirty="0">
              <a:solidFill>
                <a:schemeClr val="tx2">
                  <a:lumMod val="75000"/>
                </a:schemeClr>
              </a:solidFill>
              <a:cs typeface="Segoe UI"/>
            </a:endParaRPr>
          </a:p>
          <a:p>
            <a:endParaRPr lang="en-US" sz="1600" b="1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  <a:p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BTL Sales Support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Merchandising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Motivational programs for sales staff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POS staff motivation programs (in case of applicable)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Participation in partner commercial programs</a:t>
            </a:r>
          </a:p>
          <a:p>
            <a:pPr marL="285750" indent="-285750">
              <a:buFont typeface="Arial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In POS on-shelf + banner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Increases visibility and works for SELL-OUT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Simplify scientific messages and communicates directly to customers</a:t>
            </a:r>
          </a:p>
          <a:p>
            <a:pPr marL="285750" indent="-285750">
              <a:buFont typeface="Arial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  <a:ea typeface="Calibri"/>
              <a:cs typeface="Segoe UI"/>
            </a:endParaRPr>
          </a:p>
          <a:p>
            <a:pPr marL="285750" indent="-285750">
              <a:buFontTx/>
              <a:buChar char="-"/>
            </a:pPr>
            <a:endParaRPr lang="en-US" sz="1600" dirty="0">
              <a:solidFill>
                <a:schemeClr val="tx2">
                  <a:lumMod val="75000"/>
                </a:schemeClr>
              </a:solidFill>
              <a:cs typeface="Segoe U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101EE1C-A40F-CCDF-AB5C-74E6883CF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884" y="4354554"/>
            <a:ext cx="2512375" cy="24451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EB3085-B510-024E-88D0-200492BB5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07" y="4354554"/>
            <a:ext cx="2635652" cy="24451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90B91CC-EF04-9284-6414-775EF0765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833" y="1137106"/>
            <a:ext cx="3733016" cy="531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0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3BB9192-6BFD-CB84-ED7B-A919EC1DE3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colorTemperature colorTemp="4419"/>
                    </a14:imgEffect>
                    <a14:imgEffect>
                      <a14:saturation sat="134000"/>
                    </a14:imgEffect>
                    <a14:imgEffect>
                      <a14:brightnessContrast bright="3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176" y="0"/>
            <a:ext cx="1219617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C240EB-9D63-B442-A734-9D4EC6373666}"/>
              </a:ext>
            </a:extLst>
          </p:cNvPr>
          <p:cNvSpPr txBox="1"/>
          <p:nvPr/>
        </p:nvSpPr>
        <p:spPr>
          <a:xfrm>
            <a:off x="7481134" y="1523077"/>
            <a:ext cx="3953813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On / off button with indicator</a:t>
            </a:r>
          </a:p>
          <a:p>
            <a:endParaRPr lang="en-US" sz="2000">
              <a:solidFill>
                <a:schemeClr val="tx2">
                  <a:lumMod val="75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5V, 2A, 10W</a:t>
            </a:r>
          </a:p>
          <a:p>
            <a:endParaRPr lang="en-US" sz="2000">
              <a:solidFill>
                <a:schemeClr val="tx2">
                  <a:lumMod val="75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1.5m USB-A to USB-C cable</a:t>
            </a:r>
          </a:p>
          <a:p>
            <a:endParaRPr lang="en-US" sz="2000">
              <a:solidFill>
                <a:schemeClr val="tx2">
                  <a:lumMod val="75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Changeable capsule COV</a:t>
            </a:r>
          </a:p>
          <a:p>
            <a:endParaRPr lang="en-US" sz="2000">
              <a:solidFill>
                <a:schemeClr val="tx2">
                  <a:lumMod val="75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Power adapter, battery (5 h.)</a:t>
            </a:r>
          </a:p>
          <a:p>
            <a:endParaRPr lang="en-US" sz="2000">
              <a:solidFill>
                <a:schemeClr val="tx2">
                  <a:lumMod val="75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Compact: 130 mm high and 80 mm in diameter</a:t>
            </a:r>
          </a:p>
          <a:p>
            <a:endParaRPr lang="en-US" sz="2000">
              <a:solidFill>
                <a:schemeClr val="tx2">
                  <a:lumMod val="75000"/>
                </a:schemeClr>
              </a:solidFill>
              <a:latin typeface="+mj-lt"/>
              <a:cs typeface="Segoe UI" panose="020B0502040204020203" pitchFamily="34" charset="0"/>
            </a:endParaRPr>
          </a:p>
          <a:p>
            <a:r>
              <a:rPr lang="en-US" sz="2000">
                <a:solidFill>
                  <a:schemeClr val="tx2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Lightweight: only 100 grams</a:t>
            </a:r>
            <a:endParaRPr lang="en-US" sz="2200">
              <a:solidFill>
                <a:schemeClr val="tx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phic 8" descr="Lightning bolt">
            <a:extLst>
              <a:ext uri="{FF2B5EF4-FFF2-40B4-BE49-F238E27FC236}">
                <a16:creationId xmlns:a16="http://schemas.microsoft.com/office/drawing/2014/main" id="{396923B0-7EAF-3942-9129-F4CFB130E2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09507" y="2255588"/>
            <a:ext cx="400110" cy="400110"/>
          </a:xfrm>
          <a:prstGeom prst="rect">
            <a:avLst/>
          </a:prstGeom>
        </p:spPr>
      </p:pic>
      <p:pic>
        <p:nvPicPr>
          <p:cNvPr id="10" name="Graphic 9" descr="Power">
            <a:extLst>
              <a:ext uri="{FF2B5EF4-FFF2-40B4-BE49-F238E27FC236}">
                <a16:creationId xmlns:a16="http://schemas.microsoft.com/office/drawing/2014/main" id="{991EDF2C-CD5E-5D40-84C6-9222294BB3B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96755" y="1573011"/>
            <a:ext cx="400110" cy="400110"/>
          </a:xfrm>
          <a:prstGeom prst="rect">
            <a:avLst/>
          </a:prstGeom>
        </p:spPr>
      </p:pic>
      <p:pic>
        <p:nvPicPr>
          <p:cNvPr id="11" name="Graphic 10" descr="Alterations &amp; Tailoring">
            <a:extLst>
              <a:ext uri="{FF2B5EF4-FFF2-40B4-BE49-F238E27FC236}">
                <a16:creationId xmlns:a16="http://schemas.microsoft.com/office/drawing/2014/main" id="{5417D9A0-C69C-B14E-81CC-CAE03A95600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1135" y="4675425"/>
            <a:ext cx="400110" cy="400110"/>
          </a:xfrm>
          <a:prstGeom prst="rect">
            <a:avLst/>
          </a:prstGeom>
        </p:spPr>
      </p:pic>
      <p:pic>
        <p:nvPicPr>
          <p:cNvPr id="12" name="Graphic 11" descr="Scale">
            <a:extLst>
              <a:ext uri="{FF2B5EF4-FFF2-40B4-BE49-F238E27FC236}">
                <a16:creationId xmlns:a16="http://schemas.microsoft.com/office/drawing/2014/main" id="{60738CF2-BAF1-354E-AA01-D7FE71708ED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62693" y="5492534"/>
            <a:ext cx="400110" cy="400110"/>
          </a:xfrm>
          <a:prstGeom prst="rect">
            <a:avLst/>
          </a:prstGeom>
        </p:spPr>
      </p:pic>
      <p:pic>
        <p:nvPicPr>
          <p:cNvPr id="14" name="Graphic 13" descr="Renewable Energy">
            <a:extLst>
              <a:ext uri="{FF2B5EF4-FFF2-40B4-BE49-F238E27FC236}">
                <a16:creationId xmlns:a16="http://schemas.microsoft.com/office/drawing/2014/main" id="{309FB36E-7967-0047-ADED-782CD208874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33491" y="3983990"/>
            <a:ext cx="400110" cy="40011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57ED7837-3E57-C84F-A954-86D7A230DB6E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40ABEC-037C-6C47-8513-C40082E3D4C6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6" name="Graphic 15" descr="USB">
            <a:extLst>
              <a:ext uri="{FF2B5EF4-FFF2-40B4-BE49-F238E27FC236}">
                <a16:creationId xmlns:a16="http://schemas.microsoft.com/office/drawing/2014/main" id="{B0BAD160-E05E-6B40-BD8D-806F1D3D6C0D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96755" y="2706270"/>
            <a:ext cx="466048" cy="466048"/>
          </a:xfrm>
          <a:prstGeom prst="rect">
            <a:avLst/>
          </a:prstGeom>
        </p:spPr>
      </p:pic>
      <p:pic>
        <p:nvPicPr>
          <p:cNvPr id="24" name="Graphic 23" descr="Covid-19">
            <a:extLst>
              <a:ext uri="{FF2B5EF4-FFF2-40B4-BE49-F238E27FC236}">
                <a16:creationId xmlns:a16="http://schemas.microsoft.com/office/drawing/2014/main" id="{7F9D9BD8-CA6C-EB4A-B939-DD738F50B3F5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96755" y="3333276"/>
            <a:ext cx="466048" cy="466048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E061A96-BCF1-3841-B3A2-6C1F1578FE3E}"/>
              </a:ext>
            </a:extLst>
          </p:cNvPr>
          <p:cNvCxnSpPr>
            <a:cxnSpLocks/>
          </p:cNvCxnSpPr>
          <p:nvPr/>
        </p:nvCxnSpPr>
        <p:spPr>
          <a:xfrm>
            <a:off x="4681940" y="3361200"/>
            <a:ext cx="0" cy="2563082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1978178-AB23-694F-BC4C-FD553C77C00E}"/>
              </a:ext>
            </a:extLst>
          </p:cNvPr>
          <p:cNvCxnSpPr>
            <a:cxnSpLocks/>
          </p:cNvCxnSpPr>
          <p:nvPr/>
        </p:nvCxnSpPr>
        <p:spPr>
          <a:xfrm>
            <a:off x="2833474" y="3024304"/>
            <a:ext cx="1468070" cy="186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6B16A35-3C70-B04C-94CA-B1D9B15D0D2F}"/>
              </a:ext>
            </a:extLst>
          </p:cNvPr>
          <p:cNvSpPr/>
          <p:nvPr/>
        </p:nvSpPr>
        <p:spPr>
          <a:xfrm>
            <a:off x="3175414" y="2505097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80mm</a:t>
            </a:r>
            <a:endParaRPr lang="x-none" b="1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CDECD7-3215-EC45-9DA7-3068D0390F7A}"/>
              </a:ext>
            </a:extLst>
          </p:cNvPr>
          <p:cNvSpPr/>
          <p:nvPr/>
        </p:nvSpPr>
        <p:spPr>
          <a:xfrm>
            <a:off x="4823910" y="4308140"/>
            <a:ext cx="901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130mm</a:t>
            </a:r>
            <a:endParaRPr lang="x-none" b="1"/>
          </a:p>
        </p:txBody>
      </p:sp>
      <p:pic>
        <p:nvPicPr>
          <p:cNvPr id="21" name="Picture 22" descr="A picture containing shape&#10;&#10;Description automatically generated">
            <a:extLst>
              <a:ext uri="{FF2B5EF4-FFF2-40B4-BE49-F238E27FC236}">
                <a16:creationId xmlns:a16="http://schemas.microsoft.com/office/drawing/2014/main" id="{16692319-848A-E245-AAD7-B11D61AA9CF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0697" y="4902840"/>
            <a:ext cx="3866197" cy="1612777"/>
          </a:xfrm>
          <a:prstGeom prst="rect">
            <a:avLst/>
          </a:prstGeom>
        </p:spPr>
      </p:pic>
      <p:pic>
        <p:nvPicPr>
          <p:cNvPr id="20" name="Picture 10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E243483C-8BE6-0643-8352-90C7BF9F4A32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0764" y="3174365"/>
            <a:ext cx="2346065" cy="2940099"/>
          </a:xfrm>
          <a:prstGeom prst="rect">
            <a:avLst/>
          </a:prstGeom>
        </p:spPr>
      </p:pic>
      <p:sp>
        <p:nvSpPr>
          <p:cNvPr id="22" name="Прямоугольник 1">
            <a:extLst>
              <a:ext uri="{FF2B5EF4-FFF2-40B4-BE49-F238E27FC236}">
                <a16:creationId xmlns:a16="http://schemas.microsoft.com/office/drawing/2014/main" id="{FE6028B8-FA93-6ABB-69E3-46DD75315203}"/>
              </a:ext>
            </a:extLst>
          </p:cNvPr>
          <p:cNvSpPr/>
          <p:nvPr/>
        </p:nvSpPr>
        <p:spPr>
          <a:xfrm>
            <a:off x="160444" y="570865"/>
            <a:ext cx="5797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>
                <a:solidFill>
                  <a:schemeClr val="accent1">
                    <a:lumMod val="75000"/>
                  </a:schemeClr>
                </a:solidFill>
              </a:rPr>
              <a:t>TECHNICAL SPECIFICATIONS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71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C3AB61F7-D6CD-2A40-BB4B-12EB170B8C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B4A2C3-C37E-E44E-A0B1-5CD17BC4DA15}"/>
              </a:ext>
            </a:extLst>
          </p:cNvPr>
          <p:cNvSpPr/>
          <p:nvPr/>
        </p:nvSpPr>
        <p:spPr>
          <a:xfrm>
            <a:off x="260829" y="398581"/>
            <a:ext cx="1287887" cy="4571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38" name="Picture 37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CACE661A-7D4D-514E-83E1-A455BC7CE3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168" y="1041083"/>
            <a:ext cx="1180337" cy="179700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DC73851-D866-7048-BF3E-8A5331D38FF7}"/>
              </a:ext>
            </a:extLst>
          </p:cNvPr>
          <p:cNvGrpSpPr/>
          <p:nvPr/>
        </p:nvGrpSpPr>
        <p:grpSpPr>
          <a:xfrm>
            <a:off x="6631837" y="1094412"/>
            <a:ext cx="4072464" cy="3046048"/>
            <a:chOff x="6631837" y="1094412"/>
            <a:chExt cx="4072464" cy="304604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40FA49C-7B09-7A4D-8918-BF5CAB7A2E3E}"/>
                </a:ext>
              </a:extLst>
            </p:cNvPr>
            <p:cNvCxnSpPr>
              <a:cxnSpLocks/>
            </p:cNvCxnSpPr>
            <p:nvPr/>
          </p:nvCxnSpPr>
          <p:spPr>
            <a:xfrm>
              <a:off x="7486814" y="1981958"/>
              <a:ext cx="0" cy="2158502"/>
            </a:xfrm>
            <a:prstGeom prst="straightConnector1">
              <a:avLst/>
            </a:prstGeom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AE5C81A-A776-8E49-826C-77FC717969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90379" y="1094412"/>
              <a:ext cx="1361903" cy="698316"/>
            </a:xfrm>
            <a:prstGeom prst="straightConnector1">
              <a:avLst/>
            </a:prstGeom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A85D7D0-01FD-494E-A513-EAB8967C6164}"/>
                </a:ext>
              </a:extLst>
            </p:cNvPr>
            <p:cNvSpPr/>
            <p:nvPr/>
          </p:nvSpPr>
          <p:spPr>
            <a:xfrm rot="20157271">
              <a:off x="7762842" y="1135571"/>
              <a:ext cx="7441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Calibri Light" panose="020F0302020204030204" pitchFamily="34" charset="0"/>
                </a:rPr>
                <a:t>104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Calibri Light" panose="020F0302020204030204" pitchFamily="34" charset="0"/>
                </a:rPr>
                <a:t>mm</a:t>
              </a:r>
              <a:endParaRPr lang="en-UA" sz="140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2A390BF-8C06-294D-99B2-CD4440AFC5CA}"/>
                </a:ext>
              </a:extLst>
            </p:cNvPr>
            <p:cNvSpPr/>
            <p:nvPr/>
          </p:nvSpPr>
          <p:spPr>
            <a:xfrm>
              <a:off x="6631837" y="2825674"/>
              <a:ext cx="7441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Calibri Light" panose="020F0302020204030204" pitchFamily="34" charset="0"/>
                </a:rPr>
                <a:t>1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Calibri Light" panose="020F0302020204030204" pitchFamily="34" charset="0"/>
                </a:rPr>
                <a:t>71mm</a:t>
              </a:r>
              <a:endParaRPr lang="en-UA" sz="140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32ECA31-79AC-CB49-ACD6-39DE00F0C3B6}"/>
                </a:ext>
              </a:extLst>
            </p:cNvPr>
            <p:cNvCxnSpPr>
              <a:cxnSpLocks/>
            </p:cNvCxnSpPr>
            <p:nvPr/>
          </p:nvCxnSpPr>
          <p:spPr>
            <a:xfrm>
              <a:off x="9375282" y="1094412"/>
              <a:ext cx="1329019" cy="617036"/>
            </a:xfrm>
            <a:prstGeom prst="straightConnector1">
              <a:avLst/>
            </a:prstGeom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929537F-BB85-C54A-B973-AF7B3962AE3C}"/>
                </a:ext>
              </a:extLst>
            </p:cNvPr>
            <p:cNvSpPr/>
            <p:nvPr/>
          </p:nvSpPr>
          <p:spPr>
            <a:xfrm rot="1514926">
              <a:off x="9873616" y="1121815"/>
              <a:ext cx="7441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Calibri Light" panose="020F0302020204030204" pitchFamily="34" charset="0"/>
                </a:rPr>
                <a:t>104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Calibri Light" panose="020F0302020204030204" pitchFamily="34" charset="0"/>
                </a:rPr>
                <a:t>mm</a:t>
              </a:r>
              <a:endParaRPr lang="en-UA" sz="140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75C12E6-5830-0240-B142-5FBEE0DC509C}"/>
              </a:ext>
            </a:extLst>
          </p:cNvPr>
          <p:cNvSpPr txBox="1"/>
          <p:nvPr/>
        </p:nvSpPr>
        <p:spPr>
          <a:xfrm>
            <a:off x="547144" y="2945098"/>
            <a:ext cx="1669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60000"/>
                    <a:lumOff val="40000"/>
                  </a:schemeClr>
                </a:solidFill>
                <a:cs typeface="Segoe UI" panose="020B0502040204020203" pitchFamily="34" charset="0"/>
              </a:rPr>
              <a:t>Ion Diffuser</a:t>
            </a:r>
            <a:br>
              <a:rPr lang="en-US" sz="1400">
                <a:solidFill>
                  <a:schemeClr val="tx2">
                    <a:lumMod val="60000"/>
                    <a:lumOff val="40000"/>
                  </a:schemeClr>
                </a:solidFill>
                <a:cs typeface="Segoe UI" panose="020B0502040204020203" pitchFamily="34" charset="0"/>
              </a:rPr>
            </a:br>
            <a:endParaRPr lang="en-US" sz="1400">
              <a:solidFill>
                <a:schemeClr val="tx2">
                  <a:lumMod val="60000"/>
                  <a:lumOff val="40000"/>
                </a:schemeClr>
              </a:solidFill>
              <a:cs typeface="Segoe UI" panose="020B0502040204020203" pitchFamily="34" charset="0"/>
            </a:endParaRPr>
          </a:p>
        </p:txBody>
      </p:sp>
      <p:pic>
        <p:nvPicPr>
          <p:cNvPr id="44" name="Picture 43" descr="A picture containing diagram&#10;&#10;Description automatically generated">
            <a:extLst>
              <a:ext uri="{FF2B5EF4-FFF2-40B4-BE49-F238E27FC236}">
                <a16:creationId xmlns:a16="http://schemas.microsoft.com/office/drawing/2014/main" id="{EA780589-D864-2D4D-A0DD-E3618405F5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3947" y="1513293"/>
            <a:ext cx="972574" cy="136070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BA4ECEE8-CDF9-5E4D-B8E7-A4AC2513D9FE}"/>
              </a:ext>
            </a:extLst>
          </p:cNvPr>
          <p:cNvSpPr txBox="1"/>
          <p:nvPr/>
        </p:nvSpPr>
        <p:spPr>
          <a:xfrm>
            <a:off x="3628468" y="2939497"/>
            <a:ext cx="1226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60000"/>
                    <a:lumOff val="40000"/>
                  </a:schemeClr>
                </a:solidFill>
              </a:rPr>
              <a:t>USB-A - USB-C</a:t>
            </a:r>
            <a:endParaRPr lang="en-US" sz="1100">
              <a:solidFill>
                <a:schemeClr val="tx2">
                  <a:lumMod val="60000"/>
                  <a:lumOff val="40000"/>
                </a:schemeClr>
              </a:solidFill>
              <a:cs typeface="Segoe UI" panose="020B0502040204020203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531F99-BA3E-B248-BB32-88238CD61B7C}"/>
              </a:ext>
            </a:extLst>
          </p:cNvPr>
          <p:cNvSpPr txBox="1"/>
          <p:nvPr/>
        </p:nvSpPr>
        <p:spPr>
          <a:xfrm>
            <a:off x="864169" y="4725512"/>
            <a:ext cx="1613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60000"/>
                    <a:lumOff val="40000"/>
                  </a:schemeClr>
                </a:solidFill>
              </a:rPr>
              <a:t>Power adapter</a:t>
            </a:r>
            <a:endParaRPr lang="en-US" sz="1100">
              <a:solidFill>
                <a:schemeClr val="tx2">
                  <a:lumMod val="60000"/>
                  <a:lumOff val="40000"/>
                </a:schemeClr>
              </a:solidFill>
              <a:cs typeface="Segoe UI" panose="020B0502040204020203" pitchFamily="34" charset="0"/>
            </a:endParaRPr>
          </a:p>
        </p:txBody>
      </p:sp>
      <p:pic>
        <p:nvPicPr>
          <p:cNvPr id="56" name="Picture 55" descr="Text, whiteboard&#10;&#10;Description automatically generated">
            <a:extLst>
              <a:ext uri="{FF2B5EF4-FFF2-40B4-BE49-F238E27FC236}">
                <a16:creationId xmlns:a16="http://schemas.microsoft.com/office/drawing/2014/main" id="{010BADC6-74F9-674D-9BB8-D8FF5344045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233" y="3808942"/>
            <a:ext cx="841103" cy="84110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5C74825-3C3F-8C4D-AC27-4FE65938342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1423" y="3624636"/>
            <a:ext cx="807128" cy="792396"/>
          </a:xfrm>
          <a:prstGeom prst="rect">
            <a:avLst/>
          </a:prstGeom>
          <a:effectLst>
            <a:outerShdw blurRad="279400" dist="50800" dir="8880000" sx="91000" sy="91000" algn="ctr" rotWithShape="0">
              <a:srgbClr val="000000">
                <a:alpha val="31000"/>
              </a:srgb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DF3E3E1-9FE5-2F48-AFE7-51B2DF8CD63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742" y="3757206"/>
            <a:ext cx="845062" cy="871636"/>
          </a:xfrm>
          <a:prstGeom prst="rect">
            <a:avLst/>
          </a:prstGeom>
          <a:effectLst>
            <a:outerShdw blurRad="279400" dist="50800" dir="8880000" sx="91000" sy="91000" algn="ctr" rotWithShape="0">
              <a:srgbClr val="000000">
                <a:alpha val="31000"/>
              </a:srgbClr>
            </a:outerShdw>
          </a:effec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113195F7-99EF-9F40-B89E-DBAF7BA1A761}"/>
              </a:ext>
            </a:extLst>
          </p:cNvPr>
          <p:cNvSpPr txBox="1"/>
          <p:nvPr/>
        </p:nvSpPr>
        <p:spPr>
          <a:xfrm>
            <a:off x="2684115" y="4694339"/>
            <a:ext cx="1613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2">
                    <a:lumMod val="60000"/>
                    <a:lumOff val="40000"/>
                  </a:schemeClr>
                </a:solidFill>
              </a:rPr>
              <a:t>Quick Start Guide &amp; Warranty card</a:t>
            </a:r>
            <a:endParaRPr lang="en-US" sz="1100">
              <a:solidFill>
                <a:schemeClr val="tx2">
                  <a:lumMod val="60000"/>
                  <a:lumOff val="40000"/>
                </a:schemeClr>
              </a:solidFill>
              <a:cs typeface="Segoe UI" panose="020B0502040204020203" pitchFamily="34" charset="0"/>
            </a:endParaRPr>
          </a:p>
        </p:txBody>
      </p:sp>
      <p:pic>
        <p:nvPicPr>
          <p:cNvPr id="68" name="Picture 67" descr="A picture containing kitchenware, strainer&#10;&#10;Description automatically generated">
            <a:extLst>
              <a:ext uri="{FF2B5EF4-FFF2-40B4-BE49-F238E27FC236}">
                <a16:creationId xmlns:a16="http://schemas.microsoft.com/office/drawing/2014/main" id="{F114B8C1-D518-654D-B52A-2CB1C05B4D8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1327" y="1886483"/>
            <a:ext cx="926469" cy="901221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F0959EEB-F302-7D4A-9FD5-C062AC160A87}"/>
              </a:ext>
            </a:extLst>
          </p:cNvPr>
          <p:cNvSpPr/>
          <p:nvPr/>
        </p:nvSpPr>
        <p:spPr>
          <a:xfrm>
            <a:off x="2442646" y="2939497"/>
            <a:ext cx="7576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tx2">
                    <a:lumMod val="60000"/>
                    <a:lumOff val="40000"/>
                  </a:schemeClr>
                </a:solidFill>
                <a:cs typeface="Segoe UI" panose="020B0502040204020203" pitchFamily="34" charset="0"/>
              </a:rPr>
              <a:t>Capsule</a:t>
            </a:r>
            <a:endParaRPr lang="en-UA" sz="14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A50F612-0C05-7041-B2A0-809842818744}"/>
              </a:ext>
            </a:extLst>
          </p:cNvPr>
          <p:cNvGrpSpPr/>
          <p:nvPr/>
        </p:nvGrpSpPr>
        <p:grpSpPr>
          <a:xfrm>
            <a:off x="7090989" y="4663883"/>
            <a:ext cx="4719787" cy="2006247"/>
            <a:chOff x="7326071" y="4687210"/>
            <a:chExt cx="4719787" cy="2006247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D28D516-58E6-7E4D-A64E-294433EBF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26298" y="4687210"/>
              <a:ext cx="1596669" cy="1504162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2A6A7B1-E1D6-F042-A943-E08508CCB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8614" y="4900053"/>
              <a:ext cx="1382953" cy="1156385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F92E7B-E387-4840-9352-CC0894385AEC}"/>
                </a:ext>
              </a:extLst>
            </p:cNvPr>
            <p:cNvSpPr txBox="1"/>
            <p:nvPr/>
          </p:nvSpPr>
          <p:spPr>
            <a:xfrm>
              <a:off x="7326071" y="6160077"/>
              <a:ext cx="25658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Segoe UI" panose="020B0502040204020203" pitchFamily="34" charset="0"/>
                </a:rPr>
                <a:t>Master</a:t>
              </a:r>
              <a:r>
                <a:rPr lang="ru-RU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Segoe UI" panose="020B0502040204020203" pitchFamily="34" charset="0"/>
                </a:rPr>
                <a:t> </a:t>
              </a:r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Segoe UI" panose="020B0502040204020203" pitchFamily="34" charset="0"/>
                </a:rPr>
                <a:t>carton </a:t>
              </a:r>
            </a:p>
            <a:p>
              <a:pPr algn="ctr"/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Segoe UI" panose="020B0502040204020203" pitchFamily="34" charset="0"/>
                </a:rPr>
                <a:t>555x410x350mm – 30 pcs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F88844-F1FB-4747-90CA-652AFD99C41D}"/>
                </a:ext>
              </a:extLst>
            </p:cNvPr>
            <p:cNvSpPr txBox="1"/>
            <p:nvPr/>
          </p:nvSpPr>
          <p:spPr>
            <a:xfrm>
              <a:off x="9479991" y="6170237"/>
              <a:ext cx="25658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Segoe UI" panose="020B0502040204020203" pitchFamily="34" charset="0"/>
                </a:rPr>
                <a:t>Pallet - 20 cartons</a:t>
              </a:r>
            </a:p>
            <a:p>
              <a:pPr algn="ctr"/>
              <a:r>
                <a:rPr lang="en-US" sz="1400">
                  <a:solidFill>
                    <a:schemeClr val="tx2">
                      <a:lumMod val="60000"/>
                      <a:lumOff val="40000"/>
                    </a:schemeClr>
                  </a:solidFill>
                  <a:cs typeface="Segoe UI" panose="020B0502040204020203" pitchFamily="34" charset="0"/>
                </a:rPr>
                <a:t>5 boxes in layer, 4 layers</a:t>
              </a:r>
            </a:p>
          </p:txBody>
        </p:sp>
      </p:grpSp>
      <p:pic>
        <p:nvPicPr>
          <p:cNvPr id="14" name="Picture 13" descr="Calendar&#10;&#10;Description automatically generated">
            <a:extLst>
              <a:ext uri="{FF2B5EF4-FFF2-40B4-BE49-F238E27FC236}">
                <a16:creationId xmlns:a16="http://schemas.microsoft.com/office/drawing/2014/main" id="{661D7151-B8F1-2F46-99D6-516DCEA2091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498" y="1176392"/>
            <a:ext cx="3567086" cy="5284409"/>
          </a:xfrm>
          <a:prstGeom prst="rect">
            <a:avLst/>
          </a:prstGeom>
        </p:spPr>
      </p:pic>
      <p:sp>
        <p:nvSpPr>
          <p:cNvPr id="34" name="Прямоугольник 1">
            <a:extLst>
              <a:ext uri="{FF2B5EF4-FFF2-40B4-BE49-F238E27FC236}">
                <a16:creationId xmlns:a16="http://schemas.microsoft.com/office/drawing/2014/main" id="{6FD97743-E405-6328-4434-A3F2B771994C}"/>
              </a:ext>
            </a:extLst>
          </p:cNvPr>
          <p:cNvSpPr/>
          <p:nvPr/>
        </p:nvSpPr>
        <p:spPr>
          <a:xfrm>
            <a:off x="160444" y="570865"/>
            <a:ext cx="5797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>
                <a:solidFill>
                  <a:schemeClr val="accent1">
                    <a:lumMod val="75000"/>
                  </a:schemeClr>
                </a:solidFill>
              </a:rPr>
              <a:t>TECHNICAL SPECIFICATIONS</a:t>
            </a:r>
            <a:endParaRPr lang="ru-RU" sz="20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013E4C-683A-8BBF-11BD-54240A20636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357" y="5389863"/>
            <a:ext cx="1076569" cy="12287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0435C0-BC8F-7A59-F174-7D630096E9B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416" y="5385027"/>
            <a:ext cx="1048386" cy="12287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16AC23-3273-9FB7-6241-594C0CF962B8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0683" y="5405031"/>
            <a:ext cx="1037113" cy="1183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16054A-6EE0-767A-7CA0-22106599CEF9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0" y="5392681"/>
            <a:ext cx="1082206" cy="12231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FA62E4-E671-B88B-493A-108CBE1C110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7364" y="5406741"/>
            <a:ext cx="1054023" cy="112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1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0DE6E1FC-E523-0248-AAF0-A86EF9800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6298" y="187870"/>
            <a:ext cx="1992615" cy="731235"/>
          </a:xfrm>
          <a:prstGeom prst="rect">
            <a:avLst/>
          </a:prstGeom>
        </p:spPr>
      </p:pic>
      <p:pic>
        <p:nvPicPr>
          <p:cNvPr id="23" name="Picture 22" descr="A picture containing shape&#10;&#10;Description automatically generated">
            <a:extLst>
              <a:ext uri="{FF2B5EF4-FFF2-40B4-BE49-F238E27FC236}">
                <a16:creationId xmlns:a16="http://schemas.microsoft.com/office/drawing/2014/main" id="{ABCCC674-6B89-B24A-B0FC-6476C75166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4194" y="4798822"/>
            <a:ext cx="3134311" cy="13074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FDB073-FE23-2747-AE8E-3DAF635B3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698" y="544509"/>
            <a:ext cx="5054600" cy="50673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луэт, пятно, ночное небо&#10;&#10;Автоматически созданное описание">
            <a:extLst>
              <a:ext uri="{FF2B5EF4-FFF2-40B4-BE49-F238E27FC236}">
                <a16:creationId xmlns:a16="http://schemas.microsoft.com/office/drawing/2014/main" id="{9B425201-270D-064D-9ABE-E80227035C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9271" y="-5186826"/>
            <a:ext cx="8538762" cy="88267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D5AB51-109D-734F-A2C7-D9D1C6C345E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765" y="231292"/>
            <a:ext cx="2709525" cy="2730693"/>
          </a:xfrm>
          <a:prstGeom prst="rect">
            <a:avLst/>
          </a:prstGeom>
        </p:spPr>
      </p:pic>
      <p:sp>
        <p:nvSpPr>
          <p:cNvPr id="17" name="Прямоугольник 2">
            <a:extLst>
              <a:ext uri="{FF2B5EF4-FFF2-40B4-BE49-F238E27FC236}">
                <a16:creationId xmlns:a16="http://schemas.microsoft.com/office/drawing/2014/main" id="{354CD633-5CE4-2CF6-5DF7-65F7CCB46C60}"/>
              </a:ext>
            </a:extLst>
          </p:cNvPr>
          <p:cNvSpPr/>
          <p:nvPr/>
        </p:nvSpPr>
        <p:spPr>
          <a:xfrm>
            <a:off x="466166" y="2155568"/>
            <a:ext cx="5054600" cy="32778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ASBISC ENTERPRISES PLC </a:t>
            </a:r>
            <a:endParaRPr lang="en-US" sz="200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00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43, 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Kolonakiou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Street, </a:t>
            </a:r>
            <a:b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</a:b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Diamond Court</a:t>
            </a:r>
            <a:b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</a:b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4103, 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Ayios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Athanasios, </a:t>
            </a:r>
            <a:b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</a:b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Limassol, Cyprus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b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</a:b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+371 262 26 065</a:t>
            </a:r>
            <a:b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</a:br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d.minchenko@asbis.com</a:t>
            </a:r>
            <a:endParaRPr lang="en-US" sz="2000" dirty="0">
              <a:solidFill>
                <a:schemeClr val="tx2">
                  <a:lumMod val="75000"/>
                </a:schemeClr>
              </a:solidFill>
              <a:ea typeface="+mn-lt"/>
              <a:cs typeface="+mn-lt"/>
            </a:endParaRPr>
          </a:p>
          <a:p>
            <a:endParaRPr lang="en-US" sz="2000" b="1" dirty="0">
              <a:solidFill>
                <a:schemeClr val="tx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6" name="Picture 25" descr="A picture containing text, cup&#10;&#10;Description automatically generated">
            <a:extLst>
              <a:ext uri="{FF2B5EF4-FFF2-40B4-BE49-F238E27FC236}">
                <a16:creationId xmlns:a16="http://schemas.microsoft.com/office/drawing/2014/main" id="{E744A453-628D-7421-DE3B-67415A099F9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244" y="1619463"/>
            <a:ext cx="3575205" cy="44792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7BECEC-4A67-204B-96F0-9E642EA83F8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34189">
            <a:off x="8177644" y="5257936"/>
            <a:ext cx="441145" cy="3572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409ED5-C169-E007-998C-06AF38357B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3576" y="2275911"/>
            <a:ext cx="2517549" cy="30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752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872</Words>
  <Application>Microsoft Macintosh PowerPoint</Application>
  <PresentationFormat>Широкоэкранный</PresentationFormat>
  <Paragraphs>178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DMM AE Vladimir Rusetski</dc:creator>
  <cp:lastModifiedBy>BDM HCP Dmitry Minchenko</cp:lastModifiedBy>
  <cp:revision>41</cp:revision>
  <dcterms:created xsi:type="dcterms:W3CDTF">2021-12-14T07:28:10Z</dcterms:created>
  <dcterms:modified xsi:type="dcterms:W3CDTF">2023-03-13T13:59:05Z</dcterms:modified>
</cp:coreProperties>
</file>